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93" r:id="rId3"/>
    <p:sldId id="295" r:id="rId4"/>
    <p:sldId id="298" r:id="rId5"/>
    <p:sldId id="316" r:id="rId6"/>
    <p:sldId id="299" r:id="rId7"/>
    <p:sldId id="296" r:id="rId8"/>
    <p:sldId id="300" r:id="rId9"/>
    <p:sldId id="297" r:id="rId10"/>
    <p:sldId id="301" r:id="rId11"/>
    <p:sldId id="304" r:id="rId12"/>
    <p:sldId id="319" r:id="rId13"/>
    <p:sldId id="320" r:id="rId14"/>
    <p:sldId id="305" r:id="rId15"/>
    <p:sldId id="270" r:id="rId16"/>
    <p:sldId id="287" r:id="rId17"/>
    <p:sldId id="292" r:id="rId18"/>
    <p:sldId id="274" r:id="rId19"/>
    <p:sldId id="272" r:id="rId20"/>
    <p:sldId id="275" r:id="rId21"/>
    <p:sldId id="278" r:id="rId22"/>
    <p:sldId id="276" r:id="rId23"/>
    <p:sldId id="279" r:id="rId24"/>
    <p:sldId id="310" r:id="rId25"/>
    <p:sldId id="280" r:id="rId26"/>
    <p:sldId id="281" r:id="rId27"/>
    <p:sldId id="282" r:id="rId28"/>
    <p:sldId id="308" r:id="rId29"/>
    <p:sldId id="313" r:id="rId30"/>
    <p:sldId id="284" r:id="rId31"/>
    <p:sldId id="312" r:id="rId32"/>
    <p:sldId id="285" r:id="rId33"/>
    <p:sldId id="286" r:id="rId34"/>
    <p:sldId id="302" r:id="rId35"/>
    <p:sldId id="317" r:id="rId36"/>
    <p:sldId id="289" r:id="rId37"/>
    <p:sldId id="290" r:id="rId38"/>
    <p:sldId id="314" r:id="rId39"/>
    <p:sldId id="31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393" autoAdjust="0"/>
  </p:normalViewPr>
  <p:slideViewPr>
    <p:cSldViewPr snapToGrid="0">
      <p:cViewPr varScale="1">
        <p:scale>
          <a:sx n="64" d="100"/>
          <a:sy n="64" d="100"/>
        </p:scale>
        <p:origin x="49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A8D90-61D0-414D-996A-2B68EEF6128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6D3CB-62FF-4220-AC56-C5B5B7456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1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4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smtClean="0"/>
              <a:t>우선 현재 간단하게 구현된 </a:t>
            </a:r>
            <a:r>
              <a:rPr lang="ko-KR" altLang="en-US" b="1" dirty="0" smtClean="0"/>
              <a:t>의료 </a:t>
            </a:r>
            <a:r>
              <a:rPr lang="ko-KR" altLang="en-US" b="1" dirty="0" err="1" smtClean="0"/>
              <a:t>마이데이터</a:t>
            </a:r>
            <a:r>
              <a:rPr lang="ko-KR" altLang="en-US" b="1" dirty="0" smtClean="0"/>
              <a:t> 웹 서비스</a:t>
            </a:r>
            <a:r>
              <a:rPr lang="ko-KR" altLang="en-US" dirty="0" smtClean="0"/>
              <a:t>의 모습을 캡처 본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도메인 접속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통해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서비스를 구축하는 것은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주 목적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아니므로 간단하게만 구현했습니다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100" dirty="0" smtClean="0"/>
          </a:p>
          <a:p>
            <a:pPr marL="285750" indent="-285750">
              <a:buFontTx/>
              <a:buChar char="-"/>
            </a:pP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현재는 구현된 웹 서비스를 </a:t>
            </a:r>
            <a:r>
              <a:rPr lang="en-US" altLang="ko-KR" sz="1100" dirty="0" smtClean="0"/>
              <a:t>AWS </a:t>
            </a:r>
            <a:r>
              <a:rPr lang="ko-KR" altLang="en-US" sz="1100" dirty="0" err="1" smtClean="0"/>
              <a:t>클라우드</a:t>
            </a:r>
            <a:r>
              <a:rPr lang="ko-KR" altLang="en-US" sz="1100" dirty="0" smtClean="0"/>
              <a:t> 상에 </a:t>
            </a:r>
            <a:r>
              <a:rPr lang="en-US" altLang="ko-KR" sz="1100" dirty="0" smtClean="0"/>
              <a:t>WEB / WAS / DB</a:t>
            </a:r>
            <a:r>
              <a:rPr lang="ko-KR" altLang="en-US" sz="1100" dirty="0" smtClean="0"/>
              <a:t>를 각각 나누어 마이그레이션 작업이 진행중입니다</a:t>
            </a:r>
            <a:r>
              <a:rPr lang="en-US" altLang="ko-KR" sz="1100" dirty="0" smtClean="0"/>
              <a:t>. </a:t>
            </a:r>
          </a:p>
          <a:p>
            <a:r>
              <a:rPr lang="en-US" altLang="ko-KR" sz="1100" dirty="0" smtClean="0"/>
              <a:t>        -&gt; </a:t>
            </a:r>
            <a:r>
              <a:rPr lang="ko-KR" altLang="en-US" sz="1100" dirty="0" smtClean="0"/>
              <a:t>도메인</a:t>
            </a:r>
            <a:r>
              <a:rPr lang="en-US" altLang="ko-KR" sz="1100" dirty="0" smtClean="0"/>
              <a:t>(healers)</a:t>
            </a:r>
            <a:r>
              <a:rPr lang="ko-KR" altLang="en-US" sz="1100" dirty="0" smtClean="0"/>
              <a:t> 뜨는 부분 보여 드릴지</a:t>
            </a:r>
            <a:r>
              <a:rPr lang="en-US" altLang="ko-KR" sz="110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저장소에 환자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고객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 데이터를 저장 시 가명 처리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암호화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로직이</a:t>
            </a:r>
            <a:r>
              <a:rPr lang="ko-KR" altLang="en-US" sz="1100" dirty="0" smtClean="0"/>
              <a:t> 구현 되어있고 </a:t>
            </a:r>
            <a:r>
              <a:rPr lang="en-US" altLang="ko-KR" sz="1100" dirty="0" smtClean="0"/>
              <a:t>AWS</a:t>
            </a:r>
            <a:r>
              <a:rPr lang="ko-KR" altLang="en-US" sz="1100" dirty="0" smtClean="0"/>
              <a:t>의 </a:t>
            </a:r>
            <a:r>
              <a:rPr lang="en-US" altLang="ko-KR" sz="1100" dirty="0" err="1" smtClean="0"/>
              <a:t>Auroradb-mysql</a:t>
            </a:r>
            <a:r>
              <a:rPr lang="ko-KR" altLang="en-US" sz="1100" dirty="0" smtClean="0"/>
              <a:t>을 이용할 계획입니다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비회원인 경우 가입 후 </a:t>
            </a:r>
            <a:r>
              <a:rPr lang="ko-KR" altLang="en-US" sz="1100" dirty="0" err="1" smtClean="0"/>
              <a:t>로그인이</a:t>
            </a:r>
            <a:r>
              <a:rPr lang="ko-KR" altLang="en-US" sz="1100" dirty="0" smtClean="0"/>
              <a:t> 가능하도록 구현하였고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가입 후 </a:t>
            </a:r>
            <a:r>
              <a:rPr lang="en-US" altLang="ko-KR" sz="1100" dirty="0" err="1" smtClean="0"/>
              <a:t>db</a:t>
            </a:r>
            <a:r>
              <a:rPr lang="ko-KR" altLang="en-US" sz="1100" dirty="0" smtClean="0"/>
              <a:t>에 </a:t>
            </a:r>
            <a:r>
              <a:rPr lang="ko-KR" altLang="en-US" sz="1100" dirty="0" err="1" smtClean="0"/>
              <a:t>가명처리</a:t>
            </a:r>
            <a:r>
              <a:rPr lang="ko-KR" altLang="en-US" sz="1100" dirty="0" smtClean="0"/>
              <a:t> 후 저장된 회원 정보를 기반으로 </a:t>
            </a:r>
            <a:r>
              <a:rPr lang="ko-KR" altLang="en-US" sz="1100" dirty="0" err="1" smtClean="0"/>
              <a:t>로그인이</a:t>
            </a:r>
            <a:r>
              <a:rPr lang="ko-KR" altLang="en-US" sz="1100" dirty="0" smtClean="0"/>
              <a:t> 가능하며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로그인 세션이 최대 </a:t>
            </a:r>
            <a:r>
              <a:rPr lang="en-US" altLang="ko-KR" sz="1100" dirty="0" smtClean="0"/>
              <a:t>10</a:t>
            </a:r>
            <a:r>
              <a:rPr lang="ko-KR" altLang="en-US" sz="1100" dirty="0" smtClean="0"/>
              <a:t>분 유지되도록 설계되었습니다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가입 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개인 정보 수집 동의를 강제하였습니다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가입 과정 중에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진단서</a:t>
            </a:r>
            <a:r>
              <a:rPr lang="en-US" altLang="ko-KR" sz="1100" dirty="0" smtClean="0"/>
              <a:t>＇</a:t>
            </a:r>
            <a:r>
              <a:rPr lang="ko-KR" altLang="en-US" sz="1100" dirty="0" smtClean="0"/>
              <a:t>이미지를 업로드를 가능하도록 하며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해당 이미지의 특정 텍스트를 기반으로 회원의 진단 기록을 파악하고 이를 출력하도록 설계하였습니다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이 과정에서 텍스트 추출 후 이미지는 저장하지 않습니다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 회원이 로그인 한 경우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업로드한 진단서를 참고하여 상품 추천 페이지를 통해 다양한 라이프 케어 상품을 추천 받을 수 있도록 설계하였습니다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43990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(</a:t>
            </a:r>
            <a:r>
              <a:rPr lang="ko-KR" altLang="en-US" smtClean="0"/>
              <a:t>보안 요건 정의서 보여드리고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ISMS-P, </a:t>
            </a:r>
            <a:r>
              <a:rPr lang="ko-KR" altLang="en-US" smtClean="0"/>
              <a:t>데이터 </a:t>
            </a:r>
            <a:r>
              <a:rPr lang="en-US" altLang="ko-KR" smtClean="0"/>
              <a:t>3</a:t>
            </a:r>
            <a:r>
              <a:rPr lang="ko-KR" altLang="en-US" smtClean="0"/>
              <a:t>법</a:t>
            </a:r>
            <a:r>
              <a:rPr lang="en-US" altLang="ko-KR" smtClean="0"/>
              <a:t>, </a:t>
            </a:r>
            <a:r>
              <a:rPr lang="ko-KR" altLang="en-US" smtClean="0"/>
              <a:t>의료법</a:t>
            </a:r>
            <a:r>
              <a:rPr lang="en-US" altLang="ko-KR" smtClean="0"/>
              <a:t>, ISO27001</a:t>
            </a:r>
            <a:r>
              <a:rPr lang="ko-KR" altLang="en-US" smtClean="0"/>
              <a:t>을 준수하기 위해 이러한 리소스들을 선택하여 </a:t>
            </a:r>
            <a:endParaRPr lang="en-US" altLang="ko-KR" smtClean="0"/>
          </a:p>
          <a:p>
            <a:r>
              <a:rPr lang="ko-KR" altLang="en-US" smtClean="0"/>
              <a:t>인프라를 구성하였습니다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아키텍처는 이제 </a:t>
            </a:r>
            <a:r>
              <a:rPr lang="en-US" altLang="ko-KR" smtClean="0"/>
              <a:t>region-VPC-subnet, ec2-eni-elb, waf-network firewall, cloudwatch-cloudtrail-inpector </a:t>
            </a:r>
            <a:r>
              <a:rPr lang="ko-KR" altLang="en-US" smtClean="0"/>
              <a:t>등 목적에 따라 레이어화 되어 순서대로 보여진다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각 페이지별로 레이어를 보여주면서 이유를 설명한다</a:t>
            </a:r>
            <a:r>
              <a:rPr lang="en-US" altLang="ko-KR" smtClean="0"/>
              <a:t>) </a:t>
            </a:r>
            <a:endParaRPr lang="ko-KR" alt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509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1, </a:t>
            </a:r>
            <a:r>
              <a:rPr lang="ko-KR" altLang="en-US" dirty="0"/>
              <a:t>왜 </a:t>
            </a:r>
            <a:r>
              <a:rPr lang="ko-KR" altLang="en-US" dirty="0" err="1"/>
              <a:t>리전을</a:t>
            </a:r>
            <a:r>
              <a:rPr lang="ko-KR" altLang="en-US" dirty="0"/>
              <a:t> 서울로 정하였는지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데이터 국내 보관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09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2, VPC</a:t>
            </a:r>
            <a:r>
              <a:rPr lang="ko-KR" altLang="en-US"/>
              <a:t>를 </a:t>
            </a:r>
            <a:r>
              <a:rPr lang="en-US" altLang="ko-KR"/>
              <a:t>3</a:t>
            </a:r>
            <a:r>
              <a:rPr lang="ko-KR" altLang="en-US"/>
              <a:t>개로 나눈 이유 설명</a:t>
            </a:r>
            <a:r>
              <a:rPr lang="en-US" altLang="ko-KR"/>
              <a:t>, </a:t>
            </a:r>
            <a:r>
              <a:rPr lang="ko-KR" altLang="en-US"/>
              <a:t>각각의 목적과 보안상 이점이 무엇인지</a:t>
            </a:r>
            <a:r>
              <a:rPr lang="en-US" altLang="ko-KR"/>
              <a:t>, </a:t>
            </a:r>
            <a:r>
              <a:rPr lang="ko-KR" altLang="en-US"/>
              <a:t>관련 근거가 있는지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3, CIDR,</a:t>
            </a:r>
            <a:r>
              <a:rPr lang="en-US" altLang="ko-KR" baseline="0" dirty="0"/>
              <a:t> NACL </a:t>
            </a:r>
            <a:r>
              <a:rPr lang="ko-KR" altLang="en-US" baseline="0" dirty="0"/>
              <a:t>등 엑셀문서와 함께 소개하고 각 서브넷의 목적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4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4, </a:t>
            </a:r>
            <a:r>
              <a:rPr lang="ko-KR" altLang="en-US"/>
              <a:t>라우팅 테이블 보여주고 각 네트워크 리소스들</a:t>
            </a:r>
            <a:r>
              <a:rPr lang="ko-KR" altLang="en-US" baseline="0"/>
              <a:t> 보안 요건 정의서에 의거해서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87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5, </a:t>
            </a:r>
            <a:r>
              <a:rPr lang="ko-KR" altLang="en-US"/>
              <a:t>인스턴스</a:t>
            </a:r>
            <a:r>
              <a:rPr lang="en-US" altLang="ko-KR"/>
              <a:t>,</a:t>
            </a:r>
            <a:r>
              <a:rPr lang="en-US" altLang="ko-KR" baseline="0"/>
              <a:t> DB, S3 </a:t>
            </a:r>
            <a:r>
              <a:rPr lang="ko-KR" altLang="en-US" baseline="0"/>
              <a:t>레이어</a:t>
            </a:r>
            <a:r>
              <a:rPr lang="en-US" altLang="ko-KR" baseline="0"/>
              <a:t>. Bastion </a:t>
            </a:r>
            <a:r>
              <a:rPr lang="ko-KR" altLang="en-US" baseline="0"/>
              <a:t>위주로 설명 및 백업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  <a:endParaRPr lang="en-US" altLang="ko-KR"/>
          </a:p>
          <a:p>
            <a:r>
              <a:rPr lang="ko-KR" altLang="en-US"/>
              <a:t>인스턴스 등 리소스 레이어 </a:t>
            </a:r>
            <a:r>
              <a:rPr lang="en-US" altLang="ko-KR"/>
              <a:t>: </a:t>
            </a:r>
          </a:p>
          <a:p>
            <a:r>
              <a:rPr lang="en-US" altLang="ko-KR"/>
              <a:t>EC2 </a:t>
            </a:r>
            <a:r>
              <a:rPr lang="ko-KR" altLang="en-US"/>
              <a:t>사양은 </a:t>
            </a:r>
            <a:r>
              <a:rPr lang="en-US" altLang="ko-KR"/>
              <a:t>t2.micro</a:t>
            </a:r>
            <a:r>
              <a:rPr lang="ko-KR" altLang="en-US"/>
              <a:t>에 </a:t>
            </a:r>
            <a:r>
              <a:rPr lang="en-US" altLang="ko-KR"/>
              <a:t>8gb ebs</a:t>
            </a:r>
            <a:r>
              <a:rPr lang="ko-KR" altLang="en-US"/>
              <a:t>를 사용하였다</a:t>
            </a:r>
            <a:r>
              <a:rPr lang="en-US" altLang="ko-KR"/>
              <a:t>. </a:t>
            </a:r>
            <a:r>
              <a:rPr lang="ko-KR" altLang="en-US"/>
              <a:t>높은 사양이 필요없는 웹서버이기 때문에 그렇고</a:t>
            </a:r>
            <a:r>
              <a:rPr lang="en-US" altLang="ko-KR"/>
              <a:t>, </a:t>
            </a:r>
            <a:r>
              <a:rPr lang="ko-KR" altLang="en-US"/>
              <a:t>비용을 절감할 수 있기 때문에</a:t>
            </a:r>
            <a:r>
              <a:rPr lang="en-US" altLang="ko-KR"/>
              <a:t>..</a:t>
            </a:r>
          </a:p>
          <a:p>
            <a:r>
              <a:rPr lang="ko-KR" altLang="en-US"/>
              <a:t>그리고 </a:t>
            </a:r>
            <a:r>
              <a:rPr lang="en-US" altLang="ko-KR"/>
              <a:t>linux</a:t>
            </a:r>
            <a:r>
              <a:rPr lang="ko-KR" altLang="en-US"/>
              <a:t>서버에 </a:t>
            </a:r>
            <a:r>
              <a:rPr lang="en-US" altLang="ko-KR"/>
              <a:t>nginx, gunicorn, flask</a:t>
            </a:r>
            <a:r>
              <a:rPr lang="ko-KR" altLang="en-US"/>
              <a:t>를 사용해 </a:t>
            </a:r>
            <a:r>
              <a:rPr lang="en-US" altLang="ko-KR"/>
              <a:t>web-was</a:t>
            </a:r>
            <a:r>
              <a:rPr lang="ko-KR" altLang="en-US"/>
              <a:t>를 연동하였다</a:t>
            </a:r>
            <a:r>
              <a:rPr lang="en-US" altLang="ko-KR"/>
              <a:t>. </a:t>
            </a:r>
            <a:r>
              <a:rPr lang="ko-KR" altLang="en-US"/>
              <a:t>각 서버에는 클라우드네이티브를 구현하기 위해 서비스가 이미지화되어 </a:t>
            </a:r>
          </a:p>
          <a:p>
            <a:r>
              <a:rPr lang="ko-KR" altLang="en-US"/>
              <a:t>도커 컨테이너 기반으로 동작하게 된다</a:t>
            </a:r>
            <a:r>
              <a:rPr lang="en-US" altLang="ko-KR"/>
              <a:t>. </a:t>
            </a:r>
            <a:r>
              <a:rPr lang="ko-KR" altLang="en-US"/>
              <a:t>가용영역별로 이중화된 네트워크를 </a:t>
            </a:r>
            <a:r>
              <a:rPr lang="en-US" altLang="ko-KR"/>
              <a:t>elb</a:t>
            </a:r>
            <a:r>
              <a:rPr lang="ko-KR" altLang="en-US"/>
              <a:t>가 </a:t>
            </a:r>
            <a:r>
              <a:rPr lang="en-US" altLang="ko-KR"/>
              <a:t>load balancing </a:t>
            </a:r>
            <a:r>
              <a:rPr lang="ko-KR" altLang="en-US"/>
              <a:t>하므로 가용성이 보장된다</a:t>
            </a:r>
            <a:r>
              <a:rPr lang="en-US" altLang="ko-KR"/>
              <a:t>.</a:t>
            </a:r>
          </a:p>
          <a:p>
            <a:r>
              <a:rPr lang="en-US" altLang="ko-KR"/>
              <a:t>DB</a:t>
            </a:r>
            <a:r>
              <a:rPr lang="ko-KR" altLang="en-US"/>
              <a:t>는 </a:t>
            </a:r>
            <a:r>
              <a:rPr lang="en-US" altLang="ko-KR"/>
              <a:t>aurora</a:t>
            </a:r>
            <a:r>
              <a:rPr lang="ko-KR" altLang="en-US"/>
              <a:t>를 </a:t>
            </a:r>
            <a:r>
              <a:rPr lang="ko-KR" altLang="en-US" smtClean="0"/>
              <a:t>선택했고 </a:t>
            </a:r>
            <a:r>
              <a:rPr lang="ko-KR" altLang="en-US"/>
              <a:t>자동 업데이트 옵션을 해제함으로써 </a:t>
            </a:r>
            <a:r>
              <a:rPr lang="en-US" altLang="ko-KR"/>
              <a:t>[</a:t>
            </a:r>
            <a:r>
              <a:rPr lang="ko-KR" altLang="en-US"/>
              <a:t>법규</a:t>
            </a:r>
            <a:r>
              <a:rPr lang="en-US" altLang="ko-KR"/>
              <a:t>-</a:t>
            </a:r>
            <a:r>
              <a:rPr lang="ko-KR" altLang="en-US"/>
              <a:t>관리자가 직접 업데이트</a:t>
            </a:r>
            <a:r>
              <a:rPr lang="en-US" altLang="ko-KR"/>
              <a:t>]</a:t>
            </a:r>
            <a:r>
              <a:rPr lang="ko-KR" altLang="en-US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82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작업내용 </a:t>
            </a:r>
            <a:r>
              <a:rPr lang="en-US" altLang="ko-KR" smtClean="0"/>
              <a:t>– </a:t>
            </a:r>
            <a:r>
              <a:rPr lang="ko-KR" altLang="en-US" smtClean="0"/>
              <a:t>레이어</a:t>
            </a:r>
            <a:r>
              <a:rPr lang="en-US" altLang="ko-KR" smtClean="0"/>
              <a:t>5, </a:t>
            </a:r>
            <a:r>
              <a:rPr lang="ko-KR" altLang="en-US" smtClean="0"/>
              <a:t>인스턴스</a:t>
            </a:r>
            <a:r>
              <a:rPr lang="en-US" altLang="ko-KR" smtClean="0"/>
              <a:t>,</a:t>
            </a:r>
            <a:r>
              <a:rPr lang="en-US" altLang="ko-KR" baseline="0" smtClean="0"/>
              <a:t> DB, S3 </a:t>
            </a:r>
            <a:r>
              <a:rPr lang="ko-KR" altLang="en-US" baseline="0" smtClean="0"/>
              <a:t>레이어</a:t>
            </a:r>
            <a:r>
              <a:rPr lang="en-US" altLang="ko-KR" baseline="0" smtClean="0"/>
              <a:t>. Bastion </a:t>
            </a:r>
            <a:r>
              <a:rPr lang="ko-KR" altLang="en-US" baseline="0" smtClean="0"/>
              <a:t>위주로 설명 및 백업 설명</a:t>
            </a:r>
            <a:endParaRPr lang="en-US" altLang="ko-KR" smtClean="0"/>
          </a:p>
          <a:p>
            <a:r>
              <a:rPr lang="ko-KR" altLang="en-US" smtClean="0"/>
              <a:t>담당자 </a:t>
            </a:r>
            <a:r>
              <a:rPr lang="en-US" altLang="ko-KR" smtClean="0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인스턴스 등 리소스 레이어 </a:t>
            </a:r>
            <a:r>
              <a:rPr lang="en-US" altLang="ko-KR" smtClean="0"/>
              <a:t>: </a:t>
            </a:r>
          </a:p>
          <a:p>
            <a:r>
              <a:rPr lang="en-US" altLang="ko-KR" smtClean="0"/>
              <a:t>EC2 </a:t>
            </a:r>
            <a:r>
              <a:rPr lang="ko-KR" altLang="en-US" smtClean="0"/>
              <a:t>사양은 </a:t>
            </a:r>
            <a:r>
              <a:rPr lang="en-US" altLang="ko-KR" smtClean="0"/>
              <a:t>t2.micro</a:t>
            </a:r>
            <a:r>
              <a:rPr lang="ko-KR" altLang="en-US" smtClean="0"/>
              <a:t>에 </a:t>
            </a:r>
            <a:r>
              <a:rPr lang="en-US" altLang="ko-KR" smtClean="0"/>
              <a:t>8gb ebs</a:t>
            </a:r>
            <a:r>
              <a:rPr lang="ko-KR" altLang="en-US" smtClean="0"/>
              <a:t>를 사용하였다</a:t>
            </a:r>
            <a:r>
              <a:rPr lang="en-US" altLang="ko-KR" smtClean="0"/>
              <a:t>. </a:t>
            </a:r>
            <a:r>
              <a:rPr lang="ko-KR" altLang="en-US" smtClean="0"/>
              <a:t>높은 사양이 필요없는 웹서버이기 때문에 그렇고</a:t>
            </a:r>
            <a:r>
              <a:rPr lang="en-US" altLang="ko-KR" smtClean="0"/>
              <a:t>, </a:t>
            </a:r>
            <a:r>
              <a:rPr lang="ko-KR" altLang="en-US" smtClean="0"/>
              <a:t>비용을 절감할 수 있기 때문에</a:t>
            </a:r>
            <a:r>
              <a:rPr lang="en-US" altLang="ko-KR" smtClean="0"/>
              <a:t>..</a:t>
            </a:r>
          </a:p>
          <a:p>
            <a:r>
              <a:rPr lang="ko-KR" altLang="en-US" smtClean="0"/>
              <a:t>그리고 </a:t>
            </a:r>
            <a:r>
              <a:rPr lang="en-US" altLang="ko-KR" smtClean="0"/>
              <a:t>linux</a:t>
            </a:r>
            <a:r>
              <a:rPr lang="ko-KR" altLang="en-US" smtClean="0"/>
              <a:t>서버에 </a:t>
            </a:r>
            <a:r>
              <a:rPr lang="en-US" altLang="ko-KR" smtClean="0"/>
              <a:t>nginx, gunicorn, flask</a:t>
            </a:r>
            <a:r>
              <a:rPr lang="ko-KR" altLang="en-US" smtClean="0"/>
              <a:t>를 사용해 </a:t>
            </a:r>
            <a:r>
              <a:rPr lang="en-US" altLang="ko-KR" smtClean="0"/>
              <a:t>web-was</a:t>
            </a:r>
            <a:r>
              <a:rPr lang="ko-KR" altLang="en-US" smtClean="0"/>
              <a:t>를 연동하였다</a:t>
            </a:r>
            <a:r>
              <a:rPr lang="en-US" altLang="ko-KR" smtClean="0"/>
              <a:t>. </a:t>
            </a:r>
            <a:r>
              <a:rPr lang="ko-KR" altLang="en-US" smtClean="0"/>
              <a:t>각 서버에는 클라우드네이티브를 구현하기 위해 서비스가 이미지화되어 </a:t>
            </a:r>
          </a:p>
          <a:p>
            <a:r>
              <a:rPr lang="ko-KR" altLang="en-US" smtClean="0"/>
              <a:t>도커 컨테이너 기반으로 동작하게 된다</a:t>
            </a:r>
            <a:r>
              <a:rPr lang="en-US" altLang="ko-KR" smtClean="0"/>
              <a:t>. </a:t>
            </a:r>
            <a:r>
              <a:rPr lang="ko-KR" altLang="en-US" smtClean="0"/>
              <a:t>가용영역별로 이중화된 네트워크를 </a:t>
            </a:r>
            <a:r>
              <a:rPr lang="en-US" altLang="ko-KR" smtClean="0"/>
              <a:t>elb</a:t>
            </a:r>
            <a:r>
              <a:rPr lang="ko-KR" altLang="en-US" smtClean="0"/>
              <a:t>가 </a:t>
            </a:r>
            <a:r>
              <a:rPr lang="en-US" altLang="ko-KR" smtClean="0"/>
              <a:t>load balancing </a:t>
            </a:r>
            <a:r>
              <a:rPr lang="ko-KR" altLang="en-US" smtClean="0"/>
              <a:t>하므로 가용성이 보장된다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DB</a:t>
            </a:r>
            <a:r>
              <a:rPr lang="ko-KR" altLang="en-US" smtClean="0"/>
              <a:t>는 </a:t>
            </a:r>
            <a:r>
              <a:rPr lang="en-US" altLang="ko-KR" smtClean="0"/>
              <a:t>aurora</a:t>
            </a:r>
            <a:r>
              <a:rPr lang="ko-KR" altLang="en-US" smtClean="0"/>
              <a:t>를 선택했고 자동 업데이트 옵션을 해제함으로써 </a:t>
            </a:r>
            <a:r>
              <a:rPr lang="en-US" altLang="ko-KR" smtClean="0"/>
              <a:t>[</a:t>
            </a:r>
            <a:r>
              <a:rPr lang="ko-KR" altLang="en-US" smtClean="0"/>
              <a:t>법규</a:t>
            </a:r>
            <a:r>
              <a:rPr lang="en-US" altLang="ko-KR" smtClean="0"/>
              <a:t>-</a:t>
            </a:r>
            <a:r>
              <a:rPr lang="ko-KR" altLang="en-US" smtClean="0"/>
              <a:t>관리자가 직접 업데이트</a:t>
            </a:r>
            <a:r>
              <a:rPr lang="en-US" altLang="ko-KR" smtClean="0"/>
              <a:t>]</a:t>
            </a:r>
            <a:r>
              <a:rPr lang="ko-KR" altLang="en-US" smtClean="0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8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7, </a:t>
            </a:r>
            <a:r>
              <a:rPr lang="en-US" altLang="ko-KR" baseline="0"/>
              <a:t>S3, Macie </a:t>
            </a:r>
            <a:r>
              <a:rPr lang="ko-KR" altLang="en-US" baseline="0"/>
              <a:t>위주로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S3</a:t>
            </a:r>
            <a:r>
              <a:rPr lang="ko-KR" altLang="en-US" smtClean="0"/>
              <a:t>에 개인정보가 포함되어 있는지 정규식을 이용하여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Macie</a:t>
            </a:r>
            <a:r>
              <a:rPr lang="ko-KR" altLang="en-US" baseline="0" smtClean="0"/>
              <a:t>가 검사한다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검사 이후 </a:t>
            </a:r>
            <a:endParaRPr lang="en-US" altLang="ko-KR" baseline="0" smtClean="0"/>
          </a:p>
          <a:p>
            <a:r>
              <a:rPr lang="en-US" altLang="ko-KR" baseline="0" smtClean="0"/>
              <a:t>Lambda</a:t>
            </a:r>
            <a:r>
              <a:rPr lang="ko-KR" altLang="en-US" baseline="0" smtClean="0"/>
              <a:t>를 연계하여 자동으로 메일링 프로세스를 구축할 수 있을 것이다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8, </a:t>
            </a:r>
            <a:r>
              <a:rPr lang="en-US" altLang="ko-KR" baseline="0" dirty="0"/>
              <a:t>Route53, Route53 DNS firewall </a:t>
            </a:r>
            <a:r>
              <a:rPr lang="ko-KR" altLang="en-US" baseline="0" dirty="0"/>
              <a:t>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r>
              <a:rPr lang="ko-KR" altLang="en-US" dirty="0"/>
              <a:t>교육과정에서는 </a:t>
            </a:r>
            <a:r>
              <a:rPr lang="en-US" altLang="ko-KR" dirty="0"/>
              <a:t>free</a:t>
            </a:r>
            <a:r>
              <a:rPr lang="ko-KR" altLang="en-US" dirty="0"/>
              <a:t>도메인을 이용</a:t>
            </a:r>
            <a:r>
              <a:rPr lang="en-US" altLang="ko-KR" dirty="0"/>
              <a:t>. </a:t>
            </a:r>
            <a:r>
              <a:rPr lang="ko-KR" altLang="en-US" dirty="0"/>
              <a:t>프로젝트 에서는 </a:t>
            </a:r>
            <a:r>
              <a:rPr lang="en-US" altLang="ko-KR" dirty="0"/>
              <a:t>Aws route53</a:t>
            </a:r>
            <a:r>
              <a:rPr lang="ko-KR" altLang="en-US" dirty="0"/>
              <a:t>에서 도메인을 구매해 </a:t>
            </a:r>
            <a:r>
              <a:rPr lang="en-US" altLang="ko-KR" dirty="0"/>
              <a:t>(</a:t>
            </a:r>
            <a:r>
              <a:rPr lang="ko-KR" altLang="en-US" dirty="0"/>
              <a:t>연간 </a:t>
            </a:r>
            <a:r>
              <a:rPr lang="en-US" altLang="ko-KR" dirty="0"/>
              <a:t>$13) </a:t>
            </a:r>
            <a:r>
              <a:rPr lang="ko-KR" altLang="en-US" dirty="0"/>
              <a:t>이용중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Route53</a:t>
            </a:r>
            <a:r>
              <a:rPr lang="ko-KR" altLang="en-US" dirty="0"/>
              <a:t>을 이용하는 이유는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모니터링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도메인명 또는 </a:t>
            </a:r>
            <a:r>
              <a:rPr lang="en-US" altLang="ko-KR" dirty="0" err="1"/>
              <a:t>ip</a:t>
            </a:r>
            <a:r>
              <a:rPr lang="ko-KR" altLang="en-US" dirty="0"/>
              <a:t>주소와 포트를 입력해 모니터링 가능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cloudwatch</a:t>
            </a:r>
            <a:r>
              <a:rPr lang="en-US" altLang="ko-KR" dirty="0"/>
              <a:t> alarm</a:t>
            </a:r>
            <a:r>
              <a:rPr lang="ko-KR" altLang="en-US" dirty="0"/>
              <a:t>을 이용해 알림을 보낼 수도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로드 </a:t>
            </a:r>
            <a:r>
              <a:rPr lang="ko-KR" altLang="en-US" dirty="0" err="1"/>
              <a:t>밸런싱</a:t>
            </a:r>
            <a:r>
              <a:rPr lang="ko-KR" altLang="en-US" dirty="0"/>
              <a:t>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트래픽이 집중될 때 분산하는 기능을 제공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저렴한 비용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도메인 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0.5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+ 100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만 쿼리당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0.4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최초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10</a:t>
            </a:r>
            <a:r>
              <a:rPr lang="ko-KR" altLang="en-US" b="0" i="0" dirty="0" err="1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억쿼리까지만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14171A"/>
              </a:solidFill>
              <a:effectLst/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aseline="0" dirty="0"/>
              <a:t> Route53 DNS firewall</a:t>
            </a:r>
          </a:p>
          <a:p>
            <a:pPr marL="0" indent="0">
              <a:buNone/>
            </a:pPr>
            <a:r>
              <a:rPr lang="en-US" altLang="ko-KR" baseline="0" dirty="0" err="1"/>
              <a:t>Vpc</a:t>
            </a:r>
            <a:r>
              <a:rPr lang="ko-KR" altLang="en-US" baseline="0" dirty="0"/>
              <a:t>에서 나가는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쿼리에 대한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수준 위협을 차단할 수 있음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계획은 선별한 도메인 그룹을 제외한 모든 그룹을 차단하는 규칙 그룹을 만들 계획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월드가든</a:t>
            </a:r>
            <a:r>
              <a:rPr lang="en-US" altLang="ko-KR" baseline="0" dirty="0"/>
              <a:t>(walled garden, </a:t>
            </a:r>
            <a:r>
              <a:rPr lang="ko-KR" altLang="en-US" baseline="0" dirty="0"/>
              <a:t>폐쇄형 플랫폼</a:t>
            </a:r>
            <a:r>
              <a:rPr lang="en-US" altLang="ko-KR" baseline="0" dirty="0"/>
              <a:t>)</a:t>
            </a:r>
            <a:r>
              <a:rPr lang="ko-KR" altLang="en-US" baseline="0" dirty="0"/>
              <a:t>접근법을 사용할 예정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36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26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91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65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10, </a:t>
            </a:r>
            <a:r>
              <a:rPr lang="ko-KR" altLang="en-US" baseline="0" dirty="0"/>
              <a:t>인증서 용도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사용방법</a:t>
            </a:r>
            <a:r>
              <a:rPr lang="en-US" altLang="ko-KR" baseline="0" dirty="0"/>
              <a:t>, </a:t>
            </a:r>
            <a:r>
              <a:rPr lang="ko-KR" altLang="en-US" baseline="0" dirty="0"/>
              <a:t>키 권한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보관위치 등 법 기준에 의거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인증서</a:t>
            </a:r>
            <a:endParaRPr lang="en-US" altLang="ko-KR" dirty="0"/>
          </a:p>
          <a:p>
            <a:r>
              <a:rPr lang="ko-KR" altLang="en-US" dirty="0"/>
              <a:t>퍼블릭 인증서를 이용중</a:t>
            </a:r>
            <a:r>
              <a:rPr lang="en-US" altLang="ko-KR" dirty="0"/>
              <a:t>. </a:t>
            </a:r>
            <a:r>
              <a:rPr lang="ko-KR" altLang="en-US" dirty="0" err="1"/>
              <a:t>프라이빗</a:t>
            </a:r>
            <a:r>
              <a:rPr lang="ko-KR" altLang="en-US" dirty="0"/>
              <a:t> 인증서를 </a:t>
            </a:r>
            <a:r>
              <a:rPr lang="en-US" altLang="ko-KR" dirty="0"/>
              <a:t>Certificate Manager </a:t>
            </a:r>
            <a:r>
              <a:rPr lang="ko-KR" altLang="en-US" dirty="0"/>
              <a:t>서비스에서 발급받기 위해선 사설</a:t>
            </a:r>
            <a:r>
              <a:rPr lang="en-US" altLang="ko-KR" dirty="0"/>
              <a:t>CA(ACM)</a:t>
            </a:r>
            <a:r>
              <a:rPr lang="ko-KR" altLang="en-US" dirty="0"/>
              <a:t>를 생성해야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ACM</a:t>
            </a:r>
            <a:r>
              <a:rPr lang="ko-KR" altLang="en-US" dirty="0"/>
              <a:t>비용이 프로젝트 예산 안에서 사용하기 힘들어 인증서 발급용 </a:t>
            </a:r>
            <a:r>
              <a:rPr lang="en-US" altLang="ko-KR" dirty="0"/>
              <a:t>ec2</a:t>
            </a:r>
            <a:r>
              <a:rPr lang="ko-KR" altLang="en-US" dirty="0"/>
              <a:t>를 </a:t>
            </a:r>
            <a:r>
              <a:rPr lang="ko-KR" altLang="en-US" dirty="0" err="1"/>
              <a:t>프라이빗</a:t>
            </a:r>
            <a:r>
              <a:rPr lang="en-US" altLang="ko-KR" dirty="0"/>
              <a:t> </a:t>
            </a:r>
            <a:r>
              <a:rPr lang="en-US" altLang="ko-KR" dirty="0" err="1"/>
              <a:t>vpc</a:t>
            </a:r>
            <a:r>
              <a:rPr lang="ko-KR" altLang="en-US" dirty="0"/>
              <a:t>내에 만들어 발급할 계획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Ec2</a:t>
            </a:r>
            <a:r>
              <a:rPr lang="ko-KR" altLang="en-US" dirty="0"/>
              <a:t>내부에서 생성한 인증서를 어떻게 관리할 것인지 이보다 효율적인 방법이 있는지 더 공부를 해봐야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KMS 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고객관리형키</a:t>
            </a:r>
            <a:r>
              <a:rPr lang="en-US" altLang="ko-KR" dirty="0"/>
              <a:t>] </a:t>
            </a:r>
            <a:br>
              <a:rPr lang="en-US" altLang="ko-KR" dirty="0"/>
            </a:br>
            <a:r>
              <a:rPr lang="ko-KR" altLang="en-US" dirty="0"/>
              <a:t>구성원 마다 맡은 업무가 세분화 되어 있음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리소스 이용 시 보안을 위한 키가 필요할 경우 사용 목적을 확인한 후 발급</a:t>
            </a:r>
            <a:r>
              <a:rPr lang="en-US" altLang="ko-KR" dirty="0"/>
              <a:t>. </a:t>
            </a:r>
            <a:r>
              <a:rPr lang="ko-KR" altLang="en-US" dirty="0"/>
              <a:t>키에 대한 사용 계정은 해당 리소스에만 적용</a:t>
            </a:r>
            <a:r>
              <a:rPr lang="en-US" altLang="ko-KR" dirty="0"/>
              <a:t>. </a:t>
            </a:r>
            <a:r>
              <a:rPr lang="ko-KR" altLang="en-US" dirty="0"/>
              <a:t>관리는 </a:t>
            </a:r>
            <a:r>
              <a:rPr lang="en-US" altLang="ko-KR" dirty="0"/>
              <a:t>kms</a:t>
            </a:r>
            <a:r>
              <a:rPr lang="ko-KR" altLang="en-US" dirty="0"/>
              <a:t>담당자만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97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11, </a:t>
            </a:r>
            <a:r>
              <a:rPr lang="en-US" altLang="ko-KR" baseline="0"/>
              <a:t>IAM, </a:t>
            </a:r>
            <a:r>
              <a:rPr lang="ko-KR" altLang="en-US" baseline="0"/>
              <a:t>권한 누구에게 어떻게 왜 그렇게 줬는지 </a:t>
            </a:r>
            <a:r>
              <a:rPr lang="en-US" altLang="ko-KR" baseline="0"/>
              <a:t>ACL</a:t>
            </a:r>
            <a:r>
              <a:rPr lang="ko-KR" altLang="en-US" baseline="0"/>
              <a:t>과 함께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각 </a:t>
            </a:r>
            <a:r>
              <a:rPr lang="en-US" altLang="ko-KR" smtClean="0"/>
              <a:t>RNR</a:t>
            </a:r>
            <a:r>
              <a:rPr lang="ko-KR" altLang="en-US" smtClean="0"/>
              <a:t>에 맞게 리소스 접근 권한을 분배하였다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79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12, </a:t>
            </a:r>
            <a:r>
              <a:rPr lang="en-US" altLang="ko-KR" baseline="0"/>
              <a:t>CloudWatch, CloudTrail, AWS console management(</a:t>
            </a:r>
            <a:r>
              <a:rPr lang="ko-KR" altLang="en-US" baseline="0"/>
              <a:t>콘솔환경이라는 뜻</a:t>
            </a:r>
            <a:r>
              <a:rPr lang="en-US" altLang="ko-KR" baseline="0"/>
              <a:t>) </a:t>
            </a:r>
            <a:r>
              <a:rPr lang="ko-KR" altLang="en-US" baseline="0"/>
              <a:t>등등 설명</a:t>
            </a:r>
            <a:r>
              <a:rPr lang="en-US" altLang="ko-KR" baseline="0"/>
              <a:t>. </a:t>
            </a:r>
            <a:r>
              <a:rPr lang="ko-KR" altLang="en-US" baseline="0"/>
              <a:t>어떤 로그를 왜 수집하는지 등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  <a:endParaRPr lang="en-US" altLang="ko-KR"/>
          </a:p>
          <a:p>
            <a:r>
              <a:rPr lang="ko-KR" altLang="en-US"/>
              <a:t>어떤 로그 그룹을 관찰할 것인지</a:t>
            </a:r>
            <a:r>
              <a:rPr lang="en-US" altLang="ko-KR"/>
              <a:t>, </a:t>
            </a:r>
            <a:r>
              <a:rPr lang="ko-KR" altLang="en-US"/>
              <a:t>그 기준을 어떻게 세우게 됐는지 설명함</a:t>
            </a:r>
            <a:r>
              <a:rPr lang="en-US" altLang="ko-KR"/>
              <a:t>.</a:t>
            </a:r>
          </a:p>
          <a:p>
            <a:r>
              <a:rPr lang="ko-KR" altLang="en-US"/>
              <a:t>결과적으로 관찰할 로그는 어떤 것들이 있고 각각 활용목적에 따라 분류하자면 ㅁㅁ목적</a:t>
            </a:r>
            <a:r>
              <a:rPr lang="en-US" altLang="ko-KR"/>
              <a:t>, </a:t>
            </a:r>
            <a:r>
              <a:rPr lang="ko-KR" altLang="en-US"/>
              <a:t>ㅇㅇ목적</a:t>
            </a:r>
            <a:r>
              <a:rPr lang="en-US" altLang="ko-KR"/>
              <a:t>, </a:t>
            </a:r>
            <a:r>
              <a:rPr lang="ko-KR" altLang="en-US"/>
              <a:t>ㅂㅂ목적이 있음</a:t>
            </a:r>
            <a:r>
              <a:rPr lang="en-US" altLang="ko-KR"/>
              <a:t>.</a:t>
            </a:r>
          </a:p>
          <a:p>
            <a:r>
              <a:rPr lang="ko-KR" altLang="en-US"/>
              <a:t>이러한 로그들을 </a:t>
            </a:r>
            <a:r>
              <a:rPr lang="en-US" altLang="ko-KR"/>
              <a:t>watch</a:t>
            </a:r>
            <a:r>
              <a:rPr lang="ko-KR" altLang="en-US"/>
              <a:t>에서 대시보드를 통해 시각화하면 이렇고</a:t>
            </a:r>
            <a:r>
              <a:rPr lang="en-US" altLang="ko-KR"/>
              <a:t>, ~~</a:t>
            </a:r>
            <a:r>
              <a:rPr lang="ko-KR" altLang="en-US"/>
              <a:t>한 상황을 감시할 수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36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모니터링 할 주제 선정</a:t>
            </a:r>
            <a:r>
              <a:rPr lang="en-US" altLang="ko-KR" dirty="0"/>
              <a:t> </a:t>
            </a:r>
            <a:r>
              <a:rPr lang="ko-KR" altLang="en-US" dirty="0"/>
              <a:t>이후 </a:t>
            </a:r>
            <a:r>
              <a:rPr lang="en-US" altLang="ko-KR" dirty="0" err="1"/>
              <a:t>Cloudwatch</a:t>
            </a:r>
            <a:r>
              <a:rPr lang="en-US" altLang="ko-KR" baseline="0" dirty="0"/>
              <a:t> </a:t>
            </a:r>
            <a:r>
              <a:rPr lang="ko-KR" altLang="en-US" baseline="0" dirty="0"/>
              <a:t>지표를 제공하는 서비스 조사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 별 로그 분석 및 그룹화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 수집함에 앞서 모니터링 대상 주제를 생각해보았습니다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인프라 환경 내부요인과 외부요인을 구분하여 생각을 해 보았고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내부요인으로는 클라우드 자원의 변경을 확인할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자원의 성능을 확인 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서비스 환경에서 자체적으로 남는 로그</a:t>
            </a:r>
            <a:r>
              <a:rPr lang="en-US" altLang="ko-KR" dirty="0"/>
              <a:t>, </a:t>
            </a:r>
            <a:r>
              <a:rPr lang="ko-KR" altLang="en-US" dirty="0"/>
              <a:t>계정 별 수행 작업에 대한 로그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외부적인 요인으로는 시스템에 대한 잘못된 논리적 접근 시도와 네트워크 트래픽 로그 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후 선정한 주제를 </a:t>
            </a:r>
            <a:r>
              <a:rPr lang="ko-KR" altLang="en-US" baseline="0" dirty="0" err="1"/>
              <a:t>충족시킬수</a:t>
            </a:r>
            <a:r>
              <a:rPr lang="ko-KR" altLang="en-US" baseline="0" dirty="0"/>
              <a:t> 있는 </a:t>
            </a:r>
            <a:r>
              <a:rPr lang="en-US" altLang="ko-KR" baseline="0" dirty="0"/>
              <a:t>Cloud </a:t>
            </a:r>
            <a:r>
              <a:rPr lang="ko-KR" altLang="en-US" baseline="0" dirty="0"/>
              <a:t>지표 제공 서비스를 조사하였고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필요한 서비스 별 로그 항목들을 분석하고 있는 중입니다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분석이 완료되면 선정한 주제별 로그 그룹화를 진행 할 예정입니다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591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en-US" altLang="ko-KR" baseline="0" dirty="0"/>
              <a:t>CloudWatch</a:t>
            </a:r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진행한 로그 그룹화가 완료되면 그룹별 </a:t>
            </a:r>
            <a:r>
              <a:rPr lang="en-US" altLang="ko-KR" dirty="0" err="1"/>
              <a:t>DashBoard</a:t>
            </a:r>
            <a:r>
              <a:rPr lang="ko-KR" altLang="en-US" dirty="0"/>
              <a:t>를 구성할 예정이고</a:t>
            </a:r>
            <a:r>
              <a:rPr lang="en-US" altLang="ko-KR" dirty="0"/>
              <a:t>,</a:t>
            </a:r>
            <a:r>
              <a:rPr lang="ko-KR" altLang="en-US" dirty="0"/>
              <a:t> 이를 통하여 주제별 로그를 확인 할 수 </a:t>
            </a:r>
            <a:r>
              <a:rPr lang="ko-KR" altLang="en-US" dirty="0" err="1"/>
              <a:t>있을거라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로그 성격상 실시간 감시 및 즉각적인 조치가 필요한 성격의 로그들은 따로 </a:t>
            </a:r>
            <a:r>
              <a:rPr lang="ko-KR" altLang="en-US" dirty="0" err="1"/>
              <a:t>경보설정하여</a:t>
            </a:r>
            <a:r>
              <a:rPr lang="ko-KR" altLang="en-US" dirty="0"/>
              <a:t> 콘솔 화면 이외의 감시 루트를 확보할 생각입니다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676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13, Inspector, Security</a:t>
            </a:r>
            <a:r>
              <a:rPr lang="en-US" altLang="ko-KR" baseline="0"/>
              <a:t> Hub </a:t>
            </a:r>
            <a:r>
              <a:rPr lang="ko-KR" altLang="en-US" baseline="0"/>
              <a:t>설명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27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 Inspector, Security</a:t>
            </a:r>
            <a:r>
              <a:rPr lang="en-US" altLang="ko-KR" baseline="0" dirty="0"/>
              <a:t> Hub </a:t>
            </a:r>
            <a:r>
              <a:rPr lang="ko-KR" altLang="en-US" baseline="0" dirty="0"/>
              <a:t>설명</a:t>
            </a:r>
            <a:endParaRPr lang="en-US" altLang="ko-KR" baseline="0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r>
              <a:rPr lang="en-US" altLang="ko-KR" dirty="0"/>
              <a:t>Inspector </a:t>
            </a:r>
            <a:r>
              <a:rPr lang="ko-KR" altLang="en-US" dirty="0"/>
              <a:t>서비스를 활용하여 </a:t>
            </a:r>
            <a:r>
              <a:rPr lang="en-US" altLang="ko-KR" dirty="0"/>
              <a:t>AWS</a:t>
            </a:r>
            <a:r>
              <a:rPr lang="ko-KR" altLang="en-US" dirty="0"/>
              <a:t>에 배포한 애플리케이션의</a:t>
            </a:r>
            <a:r>
              <a:rPr lang="ko-KR" altLang="en-US" baseline="0" dirty="0"/>
              <a:t> 자동 보안 평가를 하려합니다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통하여 인스턴스의 의도하지 않은 네트워크 접근성과 취약성을 주기적으로 확인 할 수 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정기적으로 배포되는 리포트를 통하여 보안문제를 점검하려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Security Hub </a:t>
            </a:r>
            <a:r>
              <a:rPr lang="ko-KR" altLang="en-US" baseline="0" dirty="0"/>
              <a:t>시스템을 통해선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내의 각종 보안 서비스들의 데이터를 수집하여 관리를 용이하게 하려합니다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Flow</a:t>
            </a:r>
            <a:r>
              <a:rPr lang="ko-KR" altLang="en-US" baseline="0" dirty="0"/>
              <a:t>는 그림과 같으며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내부 서비스와의 통합을 완료한 이 후 시간적인 여유가 확보된다면 추후 타사 서비스와 연동하여 </a:t>
            </a:r>
            <a:r>
              <a:rPr lang="en-US" altLang="ko-KR" baseline="0" dirty="0" err="1"/>
              <a:t>Cloudwatch</a:t>
            </a:r>
            <a:r>
              <a:rPr lang="ko-KR" altLang="en-US" baseline="0" dirty="0"/>
              <a:t>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통해 데이터를 확인 할 수 있도록 구현 해 볼 계획을 가지고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타사 서비스와의 연동을 제공하는 </a:t>
            </a:r>
            <a:r>
              <a:rPr lang="ko-KR" altLang="en-US" baseline="0" dirty="0" err="1"/>
              <a:t>서드파티는</a:t>
            </a:r>
            <a:r>
              <a:rPr lang="ko-KR" altLang="en-US" baseline="0" dirty="0"/>
              <a:t> 약 </a:t>
            </a:r>
            <a:r>
              <a:rPr lang="en-US" altLang="ko-KR" baseline="0" dirty="0"/>
              <a:t>30</a:t>
            </a:r>
            <a:r>
              <a:rPr lang="ko-KR" altLang="en-US" baseline="0" dirty="0"/>
              <a:t>개가 있으며 </a:t>
            </a:r>
            <a:r>
              <a:rPr lang="ko-KR" altLang="en-US" baseline="0" dirty="0" err="1"/>
              <a:t>크라우드스트라이크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맥아피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스플렁크</a:t>
            </a:r>
            <a:r>
              <a:rPr lang="ko-KR" altLang="en-US" baseline="0" dirty="0"/>
              <a:t> 등이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621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14, Artifact</a:t>
            </a:r>
            <a:r>
              <a:rPr lang="ko-KR" altLang="en-US"/>
              <a:t>가 어떤 기준을 인증해주는지 확인시켜주기</a:t>
            </a:r>
            <a:r>
              <a:rPr lang="en-US" altLang="ko-KR"/>
              <a:t>. ISO27001 </a:t>
            </a:r>
            <a:r>
              <a:rPr lang="ko-KR" altLang="en-US"/>
              <a:t>등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모든 레이어 설명이 끝나고</a:t>
            </a:r>
            <a:r>
              <a:rPr lang="en-US" altLang="ko-KR"/>
              <a:t>, </a:t>
            </a:r>
            <a:r>
              <a:rPr lang="ko-KR" altLang="en-US"/>
              <a:t>다시 합체된 아키텍처를 확인함</a:t>
            </a:r>
            <a:r>
              <a:rPr lang="en-US" altLang="ko-KR"/>
              <a:t>)</a:t>
            </a:r>
          </a:p>
          <a:p>
            <a:r>
              <a:rPr lang="en-US" altLang="ko-KR"/>
              <a:t>(</a:t>
            </a:r>
            <a:r>
              <a:rPr lang="ko-KR" altLang="en-US"/>
              <a:t>결론 한마디</a:t>
            </a:r>
            <a:r>
              <a:rPr lang="en-US" altLang="ko-KR"/>
              <a:t>)</a:t>
            </a:r>
          </a:p>
          <a:p>
            <a:r>
              <a:rPr lang="ko-KR" altLang="en-US"/>
              <a:t>따라서 의료 마이데이터를 활용하는 서비스가 클라우드로 이전할 경우 이러한 아키텍처를 모델로 하여 마이그레이션한다면 </a:t>
            </a:r>
          </a:p>
          <a:p>
            <a:r>
              <a:rPr lang="ko-KR" altLang="en-US"/>
              <a:t>데이터 </a:t>
            </a:r>
            <a:r>
              <a:rPr lang="en-US" altLang="ko-KR"/>
              <a:t>3</a:t>
            </a:r>
            <a:r>
              <a:rPr lang="ko-KR" altLang="en-US"/>
              <a:t>법을 준수하며 안전하게 이전이 가능할 것으로 보입니다</a:t>
            </a:r>
            <a:r>
              <a:rPr lang="en-US" altLang="ko-KR"/>
              <a:t>. </a:t>
            </a:r>
            <a:r>
              <a:rPr lang="ko-KR" altLang="en-US"/>
              <a:t>안전성을 검증하고 시각화하기 위해 차주부터 클라우드 모의해킹</a:t>
            </a:r>
            <a:r>
              <a:rPr lang="en-US" altLang="ko-KR"/>
              <a:t>, </a:t>
            </a:r>
            <a:r>
              <a:rPr lang="ko-KR" altLang="en-US"/>
              <a:t>관제를 시도할 계획입니다</a:t>
            </a:r>
            <a:r>
              <a:rPr lang="en-US" altLang="ko-KR"/>
              <a:t>.</a:t>
            </a:r>
          </a:p>
          <a:p>
            <a:r>
              <a:rPr lang="ko-KR" altLang="en-US"/>
              <a:t>이상 발표 마치겠습니다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73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735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mtClean="0"/>
              <a:t>마감까지 </a:t>
            </a:r>
            <a:r>
              <a:rPr lang="ko-KR" altLang="en-US" dirty="0"/>
              <a:t>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smtClean="0"/>
              <a:t>이제 안전성을 검증하고 시각화하기 위해 차주부터 </a:t>
            </a:r>
            <a:r>
              <a:rPr lang="ko-KR" altLang="en-US" smtClean="0"/>
              <a:t>현재 </a:t>
            </a:r>
            <a:r>
              <a:rPr lang="ko-KR" altLang="en-US" dirty="0"/>
              <a:t>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</a:t>
            </a:r>
            <a:r>
              <a:rPr lang="ko-KR" altLang="en-US"/>
              <a:t>취약점을 </a:t>
            </a:r>
            <a:r>
              <a:rPr lang="ko-KR" altLang="en-US" smtClean="0"/>
              <a:t>정리하고자 합니다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그리고 </a:t>
            </a:r>
            <a:r>
              <a:rPr lang="ko-KR" altLang="en-US" dirty="0"/>
              <a:t>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</a:t>
            </a:r>
            <a:r>
              <a:rPr lang="ko-KR" altLang="en-US"/>
              <a:t>로그를 </a:t>
            </a:r>
            <a:r>
              <a:rPr lang="en-US" altLang="ko-KR" smtClean="0"/>
              <a:t>CloudWatch </a:t>
            </a:r>
            <a:r>
              <a:rPr lang="ko-KR" altLang="en-US" smtClean="0"/>
              <a:t>대시보드를 </a:t>
            </a:r>
            <a:r>
              <a:rPr lang="ko-KR" altLang="en-US"/>
              <a:t>통해 </a:t>
            </a:r>
            <a:r>
              <a:rPr lang="ko-KR" altLang="en-US" smtClean="0"/>
              <a:t>시각화하고자 </a:t>
            </a:r>
            <a:r>
              <a:rPr lang="ko-KR" altLang="en-US" dirty="0"/>
              <a:t>한다</a:t>
            </a:r>
            <a:r>
              <a:rPr lang="en-US" altLang="ko-KR" dirty="0"/>
              <a:t>. &lt;- </a:t>
            </a:r>
            <a:r>
              <a:rPr lang="ko-KR" altLang="en-US" dirty="0"/>
              <a:t>관제 </a:t>
            </a:r>
            <a:r>
              <a:rPr lang="ko-KR" altLang="en-US"/>
              <a:t>관련 </a:t>
            </a:r>
            <a:r>
              <a:rPr lang="ko-KR" altLang="en-US" smtClean="0"/>
              <a:t>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054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25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977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96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0"/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, </a:t>
            </a:r>
            <a:r>
              <a:rPr lang="ko-KR" altLang="en-US" sz="1200" kern="0" smtClean="0"/>
              <a:t>마이헬스웨이 등 의료 마이데이터를 활용한 기업의 클라우드 마이그레이션 </a:t>
            </a:r>
            <a:endParaRPr lang="en-US" altLang="ko-KR" sz="1200" kern="0" smtClean="0"/>
          </a:p>
          <a:p>
            <a:pPr latinLnBrk="0"/>
            <a:r>
              <a:rPr lang="ko-KR" altLang="en-US" sz="1200" kern="0" smtClean="0"/>
              <a:t>이 중 라이프월릿은 사용자의 의료 기록을 공단으로부터 제공받아 관련 서비스와 상품을 추천해주는 서비스이다</a:t>
            </a:r>
            <a:r>
              <a:rPr lang="en-US" altLang="ko-KR" sz="1200" kern="0" smtClean="0"/>
              <a:t>.</a:t>
            </a:r>
          </a:p>
          <a:p>
            <a:pPr latinLnBrk="0"/>
            <a:r>
              <a:rPr lang="ko-KR" altLang="en-US" sz="1200" kern="0" smtClean="0"/>
              <a:t>따라서 우리는 의료 마이데이터를 활용하는 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이라는 서비스를 데이터 </a:t>
            </a:r>
            <a:r>
              <a:rPr lang="en-US" altLang="ko-KR" sz="1200" kern="0" smtClean="0"/>
              <a:t>3</a:t>
            </a:r>
            <a:r>
              <a:rPr lang="ko-KR" altLang="en-US" sz="1200" kern="0" smtClean="0"/>
              <a:t>법을 준수하여 마이그레이션하고 </a:t>
            </a:r>
          </a:p>
          <a:p>
            <a:pPr latinLnBrk="0"/>
            <a:r>
              <a:rPr lang="ko-KR" altLang="en-US" sz="1200" kern="0" smtClean="0"/>
              <a:t>안전한 클라우드 보안 참조 모델을 제시하고자 한다</a:t>
            </a:r>
            <a:r>
              <a:rPr lang="en-US" altLang="ko-KR" sz="1200" kern="0" smtClean="0"/>
              <a:t>.(flow chart)</a:t>
            </a:r>
            <a:endParaRPr lang="ko-KR" alt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43900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55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각 </a:t>
            </a:r>
            <a:r>
              <a:rPr lang="ko-KR" altLang="en-US" sz="1200" dirty="0" err="1"/>
              <a:t>인원별</a:t>
            </a:r>
            <a:r>
              <a:rPr lang="ko-KR" altLang="en-US" sz="1200" dirty="0"/>
              <a:t> </a:t>
            </a:r>
            <a:r>
              <a:rPr lang="en-US" altLang="ko-KR" sz="1200" dirty="0"/>
              <a:t>RNR</a:t>
            </a:r>
            <a:r>
              <a:rPr lang="ko-KR" altLang="en-US" sz="1200" dirty="0"/>
              <a:t>은 다음과 같다</a:t>
            </a:r>
            <a:r>
              <a:rPr lang="en-US" altLang="ko-KR" sz="1200" dirty="0"/>
              <a:t>. (</a:t>
            </a:r>
            <a:r>
              <a:rPr lang="ko-KR" altLang="en-US" sz="1200" dirty="0"/>
              <a:t>근거자료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나는 계정 주인으로서 </a:t>
            </a:r>
            <a:r>
              <a:rPr lang="en-US" altLang="ko-KR" sz="1200" dirty="0"/>
              <a:t>AWS </a:t>
            </a:r>
            <a:r>
              <a:rPr lang="ko-KR" altLang="en-US" sz="1200" dirty="0"/>
              <a:t>리소스 활용계획을 수립하여 인프라를 </a:t>
            </a:r>
            <a:r>
              <a:rPr lang="ko-KR" altLang="en-US" sz="1200" dirty="0" err="1"/>
              <a:t>아키텍처링하며</a:t>
            </a:r>
            <a:r>
              <a:rPr lang="en-US" altLang="ko-KR" sz="1200" dirty="0"/>
              <a:t>, </a:t>
            </a:r>
            <a:r>
              <a:rPr lang="ko-KR" altLang="en-US" sz="1200" dirty="0"/>
              <a:t>각 작업자의 권한관리를 담당하고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</a:t>
            </a:r>
            <a:endParaRPr lang="en-US" altLang="ko-KR" sz="1200" dirty="0"/>
          </a:p>
          <a:p>
            <a:r>
              <a:rPr lang="ko-KR" altLang="en-US" sz="1200" dirty="0"/>
              <a:t>로그관리 및 관제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VPC EC2</a:t>
            </a:r>
            <a:r>
              <a:rPr lang="ko-KR" altLang="en-US" sz="1200" dirty="0"/>
              <a:t>등 네트워크</a:t>
            </a:r>
            <a:r>
              <a:rPr lang="en-US" altLang="ko-KR" sz="1200" dirty="0"/>
              <a:t>/</a:t>
            </a:r>
            <a:r>
              <a:rPr lang="ko-KR" altLang="en-US" sz="1200" dirty="0"/>
              <a:t>가상자원 인프라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WAF, </a:t>
            </a:r>
            <a:r>
              <a:rPr lang="en-US" altLang="ko-KR" sz="1200" dirty="0" err="1"/>
              <a:t>Networkfirewall</a:t>
            </a:r>
            <a:r>
              <a:rPr lang="en-US" altLang="ko-KR" sz="1200" dirty="0"/>
              <a:t>, </a:t>
            </a:r>
            <a:r>
              <a:rPr lang="ko-KR" altLang="en-US" sz="1200" dirty="0"/>
              <a:t>방화벽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KMS&amp;</a:t>
            </a:r>
            <a:r>
              <a:rPr lang="ko-KR" altLang="en-US" sz="1200" dirty="0"/>
              <a:t>인증 담당자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웹서버 구현 및 </a:t>
            </a:r>
            <a:r>
              <a:rPr lang="en-US" altLang="ko-KR" sz="1200" dirty="0"/>
              <a:t>DB</a:t>
            </a:r>
            <a:r>
              <a:rPr lang="ko-KR" altLang="en-US" sz="1200" dirty="0"/>
              <a:t>담당자로 </a:t>
            </a:r>
            <a:r>
              <a:rPr lang="ko-KR" altLang="en-US" sz="1200" dirty="0" err="1"/>
              <a:t>이루어져있다</a:t>
            </a:r>
            <a:r>
              <a:rPr lang="en-US" altLang="ko-KR" sz="1200" dirty="0"/>
              <a:t>.(</a:t>
            </a:r>
            <a:r>
              <a:rPr lang="ko-KR" altLang="en-US" sz="1200" dirty="0"/>
              <a:t>표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3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04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마감까지 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마일스톤으로 보자면 </a:t>
            </a:r>
            <a:r>
              <a:rPr lang="en-US" altLang="ko-KR" dirty="0"/>
              <a:t>(~)</a:t>
            </a:r>
            <a:r>
              <a:rPr lang="ko-KR" altLang="en-US" dirty="0"/>
              <a:t>지점까지 완수하였다</a:t>
            </a:r>
            <a:r>
              <a:rPr lang="en-US" altLang="ko-KR" dirty="0"/>
              <a:t>. </a:t>
            </a:r>
            <a:r>
              <a:rPr lang="ko-KR" altLang="en-US" dirty="0"/>
              <a:t>이제 남은 작업은 역순으로 취약점을 발견하는 작업으로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현재 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취약점을 정리하고 </a:t>
            </a:r>
          </a:p>
          <a:p>
            <a:r>
              <a:rPr lang="ko-KR" altLang="en-US" dirty="0"/>
              <a:t>클라우드 보안 모델로서 활용될 때 이용자로 하여금 취약점별로 </a:t>
            </a:r>
            <a:r>
              <a:rPr lang="ko-KR" altLang="en-US" dirty="0" err="1"/>
              <a:t>보안리소스를</a:t>
            </a:r>
            <a:r>
              <a:rPr lang="ko-KR" altLang="en-US" dirty="0"/>
              <a:t> 선택할 수 있도록 가이드를 제시하고자 한다</a:t>
            </a:r>
            <a:r>
              <a:rPr lang="en-US" altLang="ko-KR" dirty="0"/>
              <a:t>. &lt;- </a:t>
            </a:r>
            <a:r>
              <a:rPr lang="ko-KR" altLang="en-US" dirty="0"/>
              <a:t>취약점 관련 내용</a:t>
            </a:r>
          </a:p>
          <a:p>
            <a:r>
              <a:rPr lang="ko-KR" altLang="en-US" dirty="0"/>
              <a:t>그리고 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로그를 </a:t>
            </a:r>
            <a:r>
              <a:rPr lang="en-US" altLang="ko-KR" dirty="0"/>
              <a:t>CloudWatch</a:t>
            </a:r>
            <a:r>
              <a:rPr lang="ko-KR" altLang="en-US" dirty="0"/>
              <a:t>를 통해 </a:t>
            </a:r>
            <a:r>
              <a:rPr lang="en-US" altLang="ko-KR" dirty="0"/>
              <a:t>(</a:t>
            </a:r>
            <a:r>
              <a:rPr lang="ko-KR" altLang="en-US" dirty="0"/>
              <a:t>표현</a:t>
            </a:r>
            <a:r>
              <a:rPr lang="en-US" altLang="ko-KR" dirty="0"/>
              <a:t>?</a:t>
            </a:r>
            <a:r>
              <a:rPr lang="ko-KR" altLang="en-US" dirty="0"/>
              <a:t>시각화</a:t>
            </a:r>
            <a:r>
              <a:rPr lang="en-US" altLang="ko-KR" dirty="0"/>
              <a:t>?)</a:t>
            </a:r>
            <a:r>
              <a:rPr lang="ko-KR" altLang="en-US" dirty="0"/>
              <a:t>하고 </a:t>
            </a:r>
            <a:r>
              <a:rPr lang="en-US" altLang="ko-KR" dirty="0"/>
              <a:t>(</a:t>
            </a:r>
            <a:r>
              <a:rPr lang="ko-KR" altLang="en-US" dirty="0"/>
              <a:t>관제</a:t>
            </a:r>
            <a:r>
              <a:rPr lang="en-US" altLang="ko-KR" dirty="0"/>
              <a:t>?)</a:t>
            </a:r>
            <a:r>
              <a:rPr lang="ko-KR" altLang="en-US" dirty="0"/>
              <a:t>하고자 한다</a:t>
            </a:r>
            <a:r>
              <a:rPr lang="en-US" altLang="ko-KR" dirty="0"/>
              <a:t>. &lt;- </a:t>
            </a:r>
            <a:r>
              <a:rPr lang="ko-KR" altLang="en-US" dirty="0"/>
              <a:t>관제 관련 내용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3, 4</a:t>
            </a:r>
            <a:r>
              <a:rPr lang="ko-KR" altLang="en-US" dirty="0"/>
              <a:t>조가 각각 </a:t>
            </a:r>
            <a:r>
              <a:rPr lang="ko-KR" altLang="en-US" dirty="0" err="1"/>
              <a:t>모의해킹</a:t>
            </a:r>
            <a:r>
              <a:rPr lang="ko-KR" altLang="en-US" dirty="0"/>
              <a:t> 전문 팀</a:t>
            </a:r>
            <a:r>
              <a:rPr lang="en-US" altLang="ko-KR" dirty="0"/>
              <a:t>, </a:t>
            </a:r>
            <a:r>
              <a:rPr lang="ko-KR" altLang="en-US" dirty="0"/>
              <a:t>관제 전문 팀이므로 </a:t>
            </a:r>
            <a:r>
              <a:rPr lang="en-US" altLang="ko-KR" dirty="0"/>
              <a:t>(</a:t>
            </a:r>
            <a:r>
              <a:rPr lang="ko-KR" altLang="en-US" dirty="0"/>
              <a:t>이러한 부분</a:t>
            </a:r>
            <a:r>
              <a:rPr lang="en-US" altLang="ko-KR" dirty="0"/>
              <a:t>)</a:t>
            </a:r>
            <a:r>
              <a:rPr lang="ko-KR" altLang="en-US" dirty="0"/>
              <a:t>을 협업하는 방향으로 상호 완성도를 높이고자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6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1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9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397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08894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55075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218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994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612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3440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1745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24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9292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399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8101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388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146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103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452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20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8006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6017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75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0627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1238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1642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3592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9054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960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65724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977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733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79258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33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520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408209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0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68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22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7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3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3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05901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9.sv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.svg"/><Relationship Id="rId18" Type="http://schemas.openxmlformats.org/officeDocument/2006/relationships/image" Target="../media/image37.png"/><Relationship Id="rId3" Type="http://schemas.openxmlformats.org/officeDocument/2006/relationships/image" Target="../media/image21.png"/><Relationship Id="rId21" Type="http://schemas.openxmlformats.org/officeDocument/2006/relationships/image" Target="../media/image40.png"/><Relationship Id="rId7" Type="http://schemas.openxmlformats.org/officeDocument/2006/relationships/image" Target="../media/image32.png"/><Relationship Id="rId12" Type="http://schemas.openxmlformats.org/officeDocument/2006/relationships/image" Target="../media/image25.png"/><Relationship Id="rId17" Type="http://schemas.openxmlformats.org/officeDocument/2006/relationships/image" Target="../media/image36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4.png"/><Relationship Id="rId24" Type="http://schemas.openxmlformats.org/officeDocument/2006/relationships/image" Target="../media/image25.sv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image" Target="../media/image26.png"/><Relationship Id="rId2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8" Type="http://schemas.openxmlformats.org/officeDocument/2006/relationships/image" Target="../media/image32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8" Type="http://schemas.openxmlformats.org/officeDocument/2006/relationships/image" Target="../media/image32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6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8" Type="http://schemas.openxmlformats.org/officeDocument/2006/relationships/image" Target="../media/image32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3.png"/><Relationship Id="rId20" Type="http://schemas.openxmlformats.org/officeDocument/2006/relationships/image" Target="../media/image23.png"/><Relationship Id="rId29" Type="http://schemas.openxmlformats.org/officeDocument/2006/relationships/image" Target="../media/image37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" Type="http://schemas.openxmlformats.org/officeDocument/2006/relationships/image" Target="../media/image27.png"/><Relationship Id="rId19" Type="http://schemas.openxmlformats.org/officeDocument/2006/relationships/image" Target="../media/image53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10" Type="http://schemas.openxmlformats.org/officeDocument/2006/relationships/image" Target="../media/image28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34.png"/><Relationship Id="rId39" Type="http://schemas.openxmlformats.org/officeDocument/2006/relationships/image" Target="../media/image59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5" Type="http://schemas.openxmlformats.org/officeDocument/2006/relationships/image" Target="../media/image27.png"/><Relationship Id="rId61" Type="http://schemas.openxmlformats.org/officeDocument/2006/relationships/image" Target="../media/image77.png"/><Relationship Id="rId19" Type="http://schemas.openxmlformats.org/officeDocument/2006/relationships/image" Target="../media/image53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10" Type="http://schemas.openxmlformats.org/officeDocument/2006/relationships/image" Target="../media/image28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.png"/><Relationship Id="rId21" Type="http://schemas.openxmlformats.org/officeDocument/2006/relationships/image" Target="../media/image24.png"/><Relationship Id="rId34" Type="http://schemas.openxmlformats.org/officeDocument/2006/relationships/image" Target="../media/image25.sv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50" Type="http://schemas.openxmlformats.org/officeDocument/2006/relationships/image" Target="../media/image51.svg"/><Relationship Id="rId55" Type="http://schemas.openxmlformats.org/officeDocument/2006/relationships/image" Target="../media/image71.png"/><Relationship Id="rId63" Type="http://schemas.openxmlformats.org/officeDocument/2006/relationships/image" Target="../media/image7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5" Type="http://schemas.openxmlformats.org/officeDocument/2006/relationships/image" Target="../media/image27.png"/><Relationship Id="rId61" Type="http://schemas.openxmlformats.org/officeDocument/2006/relationships/image" Target="../media/image77.png"/><Relationship Id="rId19" Type="http://schemas.openxmlformats.org/officeDocument/2006/relationships/image" Target="../media/image53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10" Type="http://schemas.openxmlformats.org/officeDocument/2006/relationships/image" Target="../media/image28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3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.png"/><Relationship Id="rId21" Type="http://schemas.openxmlformats.org/officeDocument/2006/relationships/image" Target="../media/image24.pn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63" Type="http://schemas.openxmlformats.org/officeDocument/2006/relationships/image" Target="../media/image79.png"/><Relationship Id="rId68" Type="http://schemas.openxmlformats.org/officeDocument/2006/relationships/image" Target="../media/image8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5" Type="http://schemas.openxmlformats.org/officeDocument/2006/relationships/image" Target="../media/image27.png"/><Relationship Id="rId61" Type="http://schemas.openxmlformats.org/officeDocument/2006/relationships/image" Target="../media/image77.png"/><Relationship Id="rId19" Type="http://schemas.openxmlformats.org/officeDocument/2006/relationships/image" Target="../media/image53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image" Target="../media/image89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67" Type="http://schemas.openxmlformats.org/officeDocument/2006/relationships/image" Target="../media/image87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10" Type="http://schemas.openxmlformats.org/officeDocument/2006/relationships/image" Target="../media/image28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39" Type="http://schemas.openxmlformats.org/officeDocument/2006/relationships/image" Target="../media/image59.png"/><Relationship Id="rId34" Type="http://schemas.openxmlformats.org/officeDocument/2006/relationships/image" Target="../media/image25.svg"/><Relationship Id="rId50" Type="http://schemas.openxmlformats.org/officeDocument/2006/relationships/image" Target="../media/image51.svg"/><Relationship Id="rId55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.png"/><Relationship Id="rId21" Type="http://schemas.openxmlformats.org/officeDocument/2006/relationships/image" Target="../media/image24.png"/><Relationship Id="rId42" Type="http://schemas.openxmlformats.org/officeDocument/2006/relationships/image" Target="../media/image56.png"/><Relationship Id="rId47" Type="http://schemas.openxmlformats.org/officeDocument/2006/relationships/image" Target="../media/image63.png"/><Relationship Id="rId63" Type="http://schemas.openxmlformats.org/officeDocument/2006/relationships/image" Target="../media/image79.png"/><Relationship Id="rId68" Type="http://schemas.openxmlformats.org/officeDocument/2006/relationships/image" Target="../media/image8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3.png"/><Relationship Id="rId29" Type="http://schemas.openxmlformats.org/officeDocument/2006/relationships/image" Target="../media/image37.png"/><Relationship Id="rId11" Type="http://schemas.openxmlformats.org/officeDocument/2006/relationships/image" Target="../media/image46.png"/><Relationship Id="rId24" Type="http://schemas.openxmlformats.org/officeDocument/2006/relationships/image" Target="../media/image26.png"/><Relationship Id="rId32" Type="http://schemas.openxmlformats.org/officeDocument/2006/relationships/image" Target="../media/image41.png"/><Relationship Id="rId37" Type="http://schemas.openxmlformats.org/officeDocument/2006/relationships/image" Target="../media/image43.png"/><Relationship Id="rId40" Type="http://schemas.openxmlformats.org/officeDocument/2006/relationships/image" Target="../media/image43.sv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5" Type="http://schemas.openxmlformats.org/officeDocument/2006/relationships/image" Target="../media/image27.png"/><Relationship Id="rId61" Type="http://schemas.openxmlformats.org/officeDocument/2006/relationships/image" Target="../media/image77.png"/><Relationship Id="rId19" Type="http://schemas.openxmlformats.org/officeDocument/2006/relationships/image" Target="../media/image53.png"/><Relationship Id="rId14" Type="http://schemas.openxmlformats.org/officeDocument/2006/relationships/image" Target="../media/image49.png"/><Relationship Id="rId22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54.png"/><Relationship Id="rId43" Type="http://schemas.openxmlformats.org/officeDocument/2006/relationships/image" Target="../media/image60.png"/><Relationship Id="rId48" Type="http://schemas.openxmlformats.org/officeDocument/2006/relationships/image" Target="../media/image49.sv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image" Target="../media/image89.png"/><Relationship Id="rId8" Type="http://schemas.openxmlformats.org/officeDocument/2006/relationships/image" Target="../media/image32.png"/><Relationship Id="rId51" Type="http://schemas.openxmlformats.org/officeDocument/2006/relationships/image" Target="../media/image65.png"/><Relationship Id="rId3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image" Target="../media/image40.png"/><Relationship Id="rId33" Type="http://schemas.openxmlformats.org/officeDocument/2006/relationships/image" Target="../media/image42.png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67" Type="http://schemas.openxmlformats.org/officeDocument/2006/relationships/image" Target="../media/image87.png"/><Relationship Id="rId20" Type="http://schemas.openxmlformats.org/officeDocument/2006/relationships/image" Target="../media/image23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7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5" Type="http://schemas.openxmlformats.org/officeDocument/2006/relationships/image" Target="../media/image50.png"/><Relationship Id="rId23" Type="http://schemas.openxmlformats.org/officeDocument/2006/relationships/image" Target="../media/image9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png"/><Relationship Id="rId57" Type="http://schemas.openxmlformats.org/officeDocument/2006/relationships/image" Target="../media/image73.png"/><Relationship Id="rId10" Type="http://schemas.openxmlformats.org/officeDocument/2006/relationships/image" Target="../media/image28.png"/><Relationship Id="rId31" Type="http://schemas.openxmlformats.org/officeDocument/2006/relationships/image" Target="../media/image39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39" Type="http://schemas.openxmlformats.org/officeDocument/2006/relationships/image" Target="../media/image59.png"/><Relationship Id="rId34" Type="http://schemas.openxmlformats.org/officeDocument/2006/relationships/image" Target="../media/image25.svg"/><Relationship Id="rId50" Type="http://schemas.openxmlformats.org/officeDocument/2006/relationships/image" Target="../media/image51.svg"/><Relationship Id="rId55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.svg"/><Relationship Id="rId21" Type="http://schemas.openxmlformats.org/officeDocument/2006/relationships/image" Target="../media/image75.png"/><Relationship Id="rId42" Type="http://schemas.openxmlformats.org/officeDocument/2006/relationships/image" Target="../media/image45.svg"/><Relationship Id="rId47" Type="http://schemas.openxmlformats.org/officeDocument/2006/relationships/image" Target="../media/image77.png"/><Relationship Id="rId63" Type="http://schemas.openxmlformats.org/officeDocument/2006/relationships/image" Target="../media/image33.png"/><Relationship Id="rId68" Type="http://schemas.openxmlformats.org/officeDocument/2006/relationships/image" Target="../media/image7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4.png"/><Relationship Id="rId29" Type="http://schemas.openxmlformats.org/officeDocument/2006/relationships/image" Target="../media/image44.png"/><Relationship Id="rId11" Type="http://schemas.openxmlformats.org/officeDocument/2006/relationships/image" Target="../media/image24.png"/><Relationship Id="rId24" Type="http://schemas.openxmlformats.org/officeDocument/2006/relationships/image" Target="../media/image51.svg"/><Relationship Id="rId32" Type="http://schemas.openxmlformats.org/officeDocument/2006/relationships/image" Target="../media/image51.png"/><Relationship Id="rId37" Type="http://schemas.openxmlformats.org/officeDocument/2006/relationships/image" Target="../media/image58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3" Type="http://schemas.openxmlformats.org/officeDocument/2006/relationships/image" Target="../media/image46.png"/><Relationship Id="rId58" Type="http://schemas.openxmlformats.org/officeDocument/2006/relationships/image" Target="../media/image49.png"/><Relationship Id="rId66" Type="http://schemas.openxmlformats.org/officeDocument/2006/relationships/image" Target="../media/image82.png"/><Relationship Id="rId5" Type="http://schemas.openxmlformats.org/officeDocument/2006/relationships/image" Target="../media/image22.png"/><Relationship Id="rId61" Type="http://schemas.openxmlformats.org/officeDocument/2006/relationships/image" Target="../media/image42.png"/><Relationship Id="rId19" Type="http://schemas.openxmlformats.org/officeDocument/2006/relationships/image" Target="../media/image72.png"/><Relationship Id="rId14" Type="http://schemas.openxmlformats.org/officeDocument/2006/relationships/image" Target="../media/image59.png"/><Relationship Id="rId22" Type="http://schemas.openxmlformats.org/officeDocument/2006/relationships/image" Target="../media/image76.png"/><Relationship Id="rId27" Type="http://schemas.openxmlformats.org/officeDocument/2006/relationships/image" Target="../media/image55.png"/><Relationship Id="rId30" Type="http://schemas.openxmlformats.org/officeDocument/2006/relationships/image" Target="../media/image57.png"/><Relationship Id="rId35" Type="http://schemas.openxmlformats.org/officeDocument/2006/relationships/image" Target="../media/image81.png"/><Relationship Id="rId43" Type="http://schemas.openxmlformats.org/officeDocument/2006/relationships/image" Target="../media/image69.png"/><Relationship Id="rId48" Type="http://schemas.openxmlformats.org/officeDocument/2006/relationships/image" Target="../media/image92.png"/><Relationship Id="rId56" Type="http://schemas.openxmlformats.org/officeDocument/2006/relationships/image" Target="../media/image36.png"/><Relationship Id="rId64" Type="http://schemas.openxmlformats.org/officeDocument/2006/relationships/image" Target="../media/image37.png"/><Relationship Id="rId69" Type="http://schemas.openxmlformats.org/officeDocument/2006/relationships/image" Target="../media/image65.png"/><Relationship Id="rId8" Type="http://schemas.openxmlformats.org/officeDocument/2006/relationships/image" Target="../media/image25.png"/><Relationship Id="rId51" Type="http://schemas.openxmlformats.org/officeDocument/2006/relationships/image" Target="../media/image62.png"/><Relationship Id="rId3" Type="http://schemas.openxmlformats.org/officeDocument/2006/relationships/image" Target="../media/image54.png"/><Relationship Id="rId12" Type="http://schemas.openxmlformats.org/officeDocument/2006/relationships/image" Target="../media/image78.png"/><Relationship Id="rId17" Type="http://schemas.openxmlformats.org/officeDocument/2006/relationships/image" Target="../media/image35.png"/><Relationship Id="rId25" Type="http://schemas.openxmlformats.org/officeDocument/2006/relationships/image" Target="../media/image63.png"/><Relationship Id="rId33" Type="http://schemas.openxmlformats.org/officeDocument/2006/relationships/image" Target="../media/image45.png"/><Relationship Id="rId38" Type="http://schemas.openxmlformats.org/officeDocument/2006/relationships/image" Target="../media/image28.png"/><Relationship Id="rId46" Type="http://schemas.openxmlformats.org/officeDocument/2006/relationships/image" Target="../media/image71.png"/><Relationship Id="rId59" Type="http://schemas.openxmlformats.org/officeDocument/2006/relationships/image" Target="../media/image39.png"/><Relationship Id="rId67" Type="http://schemas.openxmlformats.org/officeDocument/2006/relationships/image" Target="../media/image89.png"/><Relationship Id="rId20" Type="http://schemas.openxmlformats.org/officeDocument/2006/relationships/image" Target="../media/image74.png"/><Relationship Id="rId41" Type="http://schemas.openxmlformats.org/officeDocument/2006/relationships/image" Target="../media/image60.png"/><Relationship Id="rId54" Type="http://schemas.openxmlformats.org/officeDocument/2006/relationships/image" Target="../media/image47.png"/><Relationship Id="rId62" Type="http://schemas.openxmlformats.org/officeDocument/2006/relationships/image" Target="../media/image25.svg"/><Relationship Id="rId70" Type="http://schemas.openxmlformats.org/officeDocument/2006/relationships/image" Target="../media/image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5" Type="http://schemas.openxmlformats.org/officeDocument/2006/relationships/image" Target="../media/image43.svg"/><Relationship Id="rId23" Type="http://schemas.openxmlformats.org/officeDocument/2006/relationships/image" Target="../media/image64.png"/><Relationship Id="rId28" Type="http://schemas.openxmlformats.org/officeDocument/2006/relationships/image" Target="../media/image26.png"/><Relationship Id="rId36" Type="http://schemas.openxmlformats.org/officeDocument/2006/relationships/image" Target="../media/image52.png"/><Relationship Id="rId49" Type="http://schemas.openxmlformats.org/officeDocument/2006/relationships/image" Target="../media/image87.png"/><Relationship Id="rId57" Type="http://schemas.openxmlformats.org/officeDocument/2006/relationships/image" Target="../media/image40.png"/><Relationship Id="rId10" Type="http://schemas.openxmlformats.org/officeDocument/2006/relationships/image" Target="../media/image23.png"/><Relationship Id="rId31" Type="http://schemas.openxmlformats.org/officeDocument/2006/relationships/image" Target="../media/image32.png"/><Relationship Id="rId44" Type="http://schemas.openxmlformats.org/officeDocument/2006/relationships/image" Target="../media/image70.png"/><Relationship Id="rId52" Type="http://schemas.openxmlformats.org/officeDocument/2006/relationships/image" Target="../media/image53.png"/><Relationship Id="rId60" Type="http://schemas.openxmlformats.org/officeDocument/2006/relationships/image" Target="../media/image50.png"/><Relationship Id="rId65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9.svg"/><Relationship Id="rId13" Type="http://schemas.openxmlformats.org/officeDocument/2006/relationships/image" Target="../media/image79.png"/><Relationship Id="rId18" Type="http://schemas.openxmlformats.org/officeDocument/2006/relationships/image" Target="../media/image41.png"/><Relationship Id="rId39" Type="http://schemas.openxmlformats.org/officeDocument/2006/relationships/image" Target="../media/image43.png"/><Relationship Id="rId34" Type="http://schemas.openxmlformats.org/officeDocument/2006/relationships/image" Target="../media/image80.png"/><Relationship Id="rId50" Type="http://schemas.openxmlformats.org/officeDocument/2006/relationships/image" Target="../media/image88.png"/><Relationship Id="rId55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" y="255628"/>
            <a:ext cx="12022354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33" y="1352429"/>
            <a:ext cx="5083870" cy="3214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722" y="569987"/>
            <a:ext cx="3946540" cy="2518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606" y="3659378"/>
            <a:ext cx="3946540" cy="2548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/>
          <p:cNvCxnSpPr>
            <a:stCxn id="12" idx="3"/>
          </p:cNvCxnSpPr>
          <p:nvPr/>
        </p:nvCxnSpPr>
        <p:spPr>
          <a:xfrm flipV="1">
            <a:off x="6148703" y="1828801"/>
            <a:ext cx="974164" cy="1131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039070" y="2674251"/>
            <a:ext cx="14989" cy="11519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48389" y="5394567"/>
            <a:ext cx="6036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[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로그인 세션은 일정 시간 후 해제 필요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– 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위 서비스는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10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분으로 설계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]</a:t>
            </a:r>
          </a:p>
          <a:p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개인정보보호법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29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 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 보호법 시행령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대통령령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)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30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항의 </a:t>
            </a:r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</a:t>
            </a:r>
          </a:p>
          <a:p>
            <a:r>
              <a:rPr lang="en-US" altLang="ko-KR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 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개인정보의 안전성 확보 조치 기준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</a:t>
            </a:r>
            <a:r>
              <a:rPr lang="ko-KR" altLang="en-US" sz="12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</a:t>
            </a:r>
            <a:endParaRPr lang="en-US" altLang="ko-KR" sz="12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12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ko-KR" altLang="en-US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⑤개인정보처리자는 개인정보처리시스템에 대한 불법적인 접근 및 침해사고 방지를 위하여 개인정보취급자가 일정시간 이상 업무처리를 하지 않는 경우에는 자동으로 시스템 접속이 차단되도록 하여야 한다</a:t>
            </a:r>
            <a:r>
              <a:rPr lang="en-US" altLang="ko-KR" sz="12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  <a:endParaRPr lang="ko-KR" altLang="en-US" sz="12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4" y="0"/>
            <a:ext cx="5135671" cy="33149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389" y="-5766"/>
            <a:ext cx="5123145" cy="3307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7" y="3484970"/>
            <a:ext cx="5109608" cy="3299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389" y="3484970"/>
            <a:ext cx="5123145" cy="3281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화살표 연결선 5"/>
          <p:cNvCxnSpPr/>
          <p:nvPr/>
        </p:nvCxnSpPr>
        <p:spPr>
          <a:xfrm>
            <a:off x="5141626" y="1825711"/>
            <a:ext cx="10985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10208302" y="3009514"/>
            <a:ext cx="14990" cy="11727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006083" y="5098097"/>
            <a:ext cx="1234106" cy="273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1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9" y="144379"/>
            <a:ext cx="4948654" cy="3224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9" y="3569122"/>
            <a:ext cx="4948654" cy="3194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438" y="1269170"/>
            <a:ext cx="6083946" cy="3897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화살표 연결선 4"/>
          <p:cNvCxnSpPr/>
          <p:nvPr/>
        </p:nvCxnSpPr>
        <p:spPr>
          <a:xfrm>
            <a:off x="738068" y="3157994"/>
            <a:ext cx="11440" cy="9243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843324" y="4082352"/>
            <a:ext cx="1349114" cy="10842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233" y="1315265"/>
            <a:ext cx="7299472" cy="2275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019" y="3661626"/>
            <a:ext cx="6263659" cy="2275347"/>
          </a:xfrm>
          <a:prstGeom prst="rect">
            <a:avLst/>
          </a:prstGeom>
        </p:spPr>
      </p:pic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579929"/>
              </p:ext>
            </p:extLst>
          </p:nvPr>
        </p:nvGraphicFramePr>
        <p:xfrm>
          <a:off x="1426029" y="541139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showAsIcon="1" r:id="rId7" imgW="914400" imgH="792360" progId="Excel.Sheet.12">
                  <p:embed/>
                </p:oleObj>
              </mc:Choice>
              <mc:Fallback>
                <p:oleObj name="Worksheet" showAsIcon="1" r:id="rId7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6029" y="541139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354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606" y="4832743"/>
            <a:ext cx="2429510" cy="84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그림 21"/>
          <p:cNvPicPr/>
          <p:nvPr/>
        </p:nvPicPr>
        <p:blipFill>
          <a:blip r:embed="rId13"/>
          <a:stretch>
            <a:fillRect/>
          </a:stretch>
        </p:blipFill>
        <p:spPr>
          <a:xfrm>
            <a:off x="5711199" y="5693704"/>
            <a:ext cx="6119495" cy="9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4" idx="0"/>
            <a:endCxn id="62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4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3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4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0FB4A80-B30E-499A-9BE0-F31D5B88279E}"/>
              </a:ext>
            </a:extLst>
          </p:cNvPr>
          <p:cNvSpPr txBox="1"/>
          <p:nvPr/>
        </p:nvSpPr>
        <p:spPr>
          <a:xfrm>
            <a:off x="1980963" y="2983434"/>
            <a:ext cx="2343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D6B0AC-025D-4F40-8743-FFED192CDAE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F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30BF3-34D2-4963-AAA1-06B4E41692FA}"/>
              </a:ext>
            </a:extLst>
          </p:cNvPr>
          <p:cNvSpPr txBox="1"/>
          <p:nvPr/>
        </p:nvSpPr>
        <p:spPr>
          <a:xfrm>
            <a:off x="1789445" y="2721824"/>
            <a:ext cx="272642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0" dirty="0"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D4CF8-076F-4E0C-A875-33398DF9E034}"/>
              </a:ext>
            </a:extLst>
          </p:cNvPr>
          <p:cNvSpPr txBox="1"/>
          <p:nvPr/>
        </p:nvSpPr>
        <p:spPr>
          <a:xfrm>
            <a:off x="7348755" y="956345"/>
            <a:ext cx="33586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AA021-9490-492D-BFA0-BC1E6049DC1C}"/>
              </a:ext>
            </a:extLst>
          </p:cNvPr>
          <p:cNvSpPr txBox="1"/>
          <p:nvPr/>
        </p:nvSpPr>
        <p:spPr>
          <a:xfrm>
            <a:off x="7348755" y="1821613"/>
            <a:ext cx="36407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900AE9-5014-444F-89BA-CBAF3B15FF8A}"/>
              </a:ext>
            </a:extLst>
          </p:cNvPr>
          <p:cNvSpPr txBox="1"/>
          <p:nvPr/>
        </p:nvSpPr>
        <p:spPr>
          <a:xfrm>
            <a:off x="7348755" y="2686881"/>
            <a:ext cx="35285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235B2-44D2-4E68-94E8-F2D041D72685}"/>
              </a:ext>
            </a:extLst>
          </p:cNvPr>
          <p:cNvSpPr txBox="1"/>
          <p:nvPr/>
        </p:nvSpPr>
        <p:spPr>
          <a:xfrm>
            <a:off x="7348755" y="3552149"/>
            <a:ext cx="23070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6C1BE-D0BC-4F53-A967-CD989A5810AB}"/>
              </a:ext>
            </a:extLst>
          </p:cNvPr>
          <p:cNvSpPr txBox="1"/>
          <p:nvPr/>
        </p:nvSpPr>
        <p:spPr>
          <a:xfrm>
            <a:off x="7348755" y="5451962"/>
            <a:ext cx="24288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D648D2-7349-4FF2-A4D4-ED04A6C6119D}"/>
              </a:ext>
            </a:extLst>
          </p:cNvPr>
          <p:cNvSpPr txBox="1"/>
          <p:nvPr/>
        </p:nvSpPr>
        <p:spPr>
          <a:xfrm>
            <a:off x="7885445" y="4417417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</p:spTree>
    <p:extLst>
      <p:ext uri="{BB962C8B-B14F-4D97-AF65-F5344CB8AC3E}">
        <p14:creationId xmlns:p14="http://schemas.microsoft.com/office/powerpoint/2010/main" val="20110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6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AWS Network Firewall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7E4125-8570-4790-9BB7-B1566D2E9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29" y="1377600"/>
            <a:ext cx="4965700" cy="20156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058AF0-41CC-4ACB-AF21-08144A85B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579" y="3172726"/>
            <a:ext cx="6400800" cy="15587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5862BB-1DBC-4CB3-A641-3B9B3EE1E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579" y="4897476"/>
            <a:ext cx="6553200" cy="15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6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3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66" y="615167"/>
            <a:ext cx="10287200" cy="624000"/>
          </a:xfrm>
        </p:spPr>
        <p:txBody>
          <a:bodyPr/>
          <a:lstStyle/>
          <a:p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클라우드 서비스 모니터링 대상 주제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00249-DC70-43B6-A0D9-BDB683D852A7}"/>
              </a:ext>
            </a:extLst>
          </p:cNvPr>
          <p:cNvSpPr txBox="1"/>
          <p:nvPr/>
        </p:nvSpPr>
        <p:spPr>
          <a:xfrm>
            <a:off x="181915" y="2246867"/>
            <a:ext cx="4717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 생성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변경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삭제 관련 로그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6E02A-FDA9-447A-A18F-5134D1C0EDE3}"/>
              </a:ext>
            </a:extLst>
          </p:cNvPr>
          <p:cNvSpPr txBox="1"/>
          <p:nvPr/>
        </p:nvSpPr>
        <p:spPr>
          <a:xfrm>
            <a:off x="181915" y="2937776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서비스에 자체적으로 남는 로그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F3050-A5B8-42FB-8545-0924E56CEA36}"/>
              </a:ext>
            </a:extLst>
          </p:cNvPr>
          <p:cNvSpPr txBox="1"/>
          <p:nvPr/>
        </p:nvSpPr>
        <p:spPr>
          <a:xfrm>
            <a:off x="180462" y="3634578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계정 단위 수행 작업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05DE0-4B8E-49F2-90CD-AA9526302CC6}"/>
              </a:ext>
            </a:extLst>
          </p:cNvPr>
          <p:cNvSpPr txBox="1"/>
          <p:nvPr/>
        </p:nvSpPr>
        <p:spPr>
          <a:xfrm>
            <a:off x="180462" y="4325487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잘못된 논리적 접근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F2F84-BD9B-4397-905F-FC8750692B0F}"/>
              </a:ext>
            </a:extLst>
          </p:cNvPr>
          <p:cNvSpPr txBox="1"/>
          <p:nvPr/>
        </p:nvSpPr>
        <p:spPr>
          <a:xfrm>
            <a:off x="180461" y="5016396"/>
            <a:ext cx="566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5.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(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서버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DB, </a:t>
            </a:r>
            <a:r>
              <a:rPr lang="en-US" altLang="ko-KR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Loadbalance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)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성능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9B776-3B5A-4CA3-A8FE-C7DD010DEEEA}"/>
              </a:ext>
            </a:extLst>
          </p:cNvPr>
          <p:cNvSpPr txBox="1"/>
          <p:nvPr/>
        </p:nvSpPr>
        <p:spPr>
          <a:xfrm>
            <a:off x="193992" y="5707305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6.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네트워크 트래픽 로그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FF1853-E9F7-4A01-8B40-10799B5BC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7"/>
          <a:stretch/>
        </p:blipFill>
        <p:spPr>
          <a:xfrm>
            <a:off x="6994623" y="1715266"/>
            <a:ext cx="4467756" cy="279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A5ACFE-7DAF-425A-B074-A7FB07B1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09" y="4711320"/>
            <a:ext cx="5122184" cy="192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6B3B6-FDE3-4636-AA71-256C4F8AF3A9}"/>
              </a:ext>
            </a:extLst>
          </p:cNvPr>
          <p:cNvSpPr txBox="1"/>
          <p:nvPr/>
        </p:nvSpPr>
        <p:spPr>
          <a:xfrm>
            <a:off x="6773002" y="590128"/>
            <a:ext cx="501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CloudWatch </a:t>
            </a: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지표를 제공하는 서비스</a:t>
            </a:r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서비스별 로그 분석 및 그룹화</a:t>
            </a:r>
          </a:p>
        </p:txBody>
      </p:sp>
      <p:sp>
        <p:nvSpPr>
          <p:cNvPr id="21" name="Google Shape;2828;p67">
            <a:extLst>
              <a:ext uri="{FF2B5EF4-FFF2-40B4-BE49-F238E27FC236}">
                <a16:creationId xmlns:a16="http://schemas.microsoft.com/office/drawing/2014/main" id="{2D0523CC-A9D8-4D3D-B73C-7F87152D4FDA}"/>
              </a:ext>
            </a:extLst>
          </p:cNvPr>
          <p:cNvSpPr/>
          <p:nvPr/>
        </p:nvSpPr>
        <p:spPr>
          <a:xfrm>
            <a:off x="4899873" y="3280136"/>
            <a:ext cx="1767536" cy="1229985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CloudWatch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구성화면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예시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54C99D-0F73-4043-8659-B0E37011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0" y="1713918"/>
            <a:ext cx="4983657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86B930-E455-4B60-86FE-D008FB744809}"/>
              </a:ext>
            </a:extLst>
          </p:cNvPr>
          <p:cNvSpPr txBox="1"/>
          <p:nvPr/>
        </p:nvSpPr>
        <p:spPr>
          <a:xfrm>
            <a:off x="814676" y="5505089"/>
            <a:ext cx="4586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분류 그룹별 </a:t>
            </a:r>
            <a:r>
              <a:rPr lang="en-US" altLang="ko-KR" sz="2000" dirty="0" err="1">
                <a:latin typeface="뫼비우스 Bold" panose="02000500000000000000" pitchFamily="2" charset="-127"/>
                <a:ea typeface="뫼비우스 Bold" panose="02000500000000000000" pitchFamily="2" charset="-127"/>
              </a:rPr>
              <a:t>DashBoard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구성하여 시각화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F0283A6-1474-4199-90B4-50DBEA75530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4434" y="2486119"/>
            <a:ext cx="2123274" cy="3018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73D4B5B-7A48-4C63-98A6-7F0CCFC8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838" y="1713918"/>
            <a:ext cx="6174434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451714-3BCD-431A-ABE3-94AD025AAC79}"/>
              </a:ext>
            </a:extLst>
          </p:cNvPr>
          <p:cNvSpPr txBox="1"/>
          <p:nvPr/>
        </p:nvSpPr>
        <p:spPr>
          <a:xfrm>
            <a:off x="6801776" y="5512037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경보를 생성하여 특정 활동에 대한 알림 수신</a:t>
            </a:r>
          </a:p>
        </p:txBody>
      </p:sp>
    </p:spTree>
    <p:extLst>
      <p:ext uri="{BB962C8B-B14F-4D97-AF65-F5344CB8AC3E}">
        <p14:creationId xmlns:p14="http://schemas.microsoft.com/office/powerpoint/2010/main" val="91305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1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466640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6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endParaRPr sz="6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1.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 &amp; Security Hub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1ABC5C-70A3-4697-B27F-EC64F10B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3" y="1623329"/>
            <a:ext cx="3911903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4B4367-81CC-4852-B4CC-1CCF868B1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286" y="1623329"/>
            <a:ext cx="6966857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68D0D4-E2AE-4936-BC3E-20C9FB002602}"/>
              </a:ext>
            </a:extLst>
          </p:cNvPr>
          <p:cNvSpPr txBox="1"/>
          <p:nvPr/>
        </p:nvSpPr>
        <p:spPr>
          <a:xfrm>
            <a:off x="701395" y="5793923"/>
            <a:ext cx="3393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를 통한 인스턴스 별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algn="ctr"/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네트워크 접근성과 취약성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F0940-F6DB-435F-A42D-9A48E99D1C8C}"/>
              </a:ext>
            </a:extLst>
          </p:cNvPr>
          <p:cNvSpPr txBox="1"/>
          <p:nvPr/>
        </p:nvSpPr>
        <p:spPr>
          <a:xfrm>
            <a:off x="6769001" y="5780316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Security Hub 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Flow</a:t>
            </a:r>
            <a:endParaRPr lang="ko-KR" altLang="en-US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5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0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66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그림 24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4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3" name="그림 38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pic>
        <p:nvPicPr>
          <p:cNvPr id="384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xmlns="" r:embed="rId42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385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7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8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62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62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197" idx="1"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243" idx="1"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4" idx="3"/>
            <a:endCxn id="277" idx="1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15" idx="3"/>
            <a:endCxn id="277" idx="1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64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215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5" idx="2"/>
            <a:endCxn id="251" idx="0"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1" idx="3"/>
            <a:endCxn id="66" idx="1"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36" idx="3"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18" idx="3"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0"/>
            <a:endCxn id="227" idx="1"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2"/>
            <a:endCxn id="307" idx="1"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178" idx="1"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310" idx="1"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98" idx="2"/>
            <a:endCxn id="205" idx="1"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44" idx="0"/>
            <a:endCxn id="205" idx="1"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41" idx="2"/>
            <a:endCxn id="66" idx="0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2"/>
            <a:endCxn id="240" idx="0"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7" idx="2"/>
            <a:endCxn id="253" idx="0"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07" idx="0"/>
            <a:endCxn id="253" idx="2"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8" idx="2"/>
            <a:endCxn id="252" idx="0"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10" idx="0"/>
            <a:endCxn id="252" idx="2"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39" idx="2"/>
            <a:endCxn id="288" idx="0"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1" idx="0"/>
            <a:endCxn id="288" idx="2"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398" idx="1"/>
            <a:endCxn id="53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5" idx="1"/>
            <a:endCxn id="40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2" idx="1"/>
            <a:endCxn id="40" idx="1"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" idx="0"/>
            <a:endCxn id="123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3" idx="3"/>
            <a:endCxn id="40" idx="1"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8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9" idx="0"/>
            <a:endCxn id="45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" idx="3"/>
            <a:endCxn id="397" idx="1"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8" idx="1"/>
            <a:endCxn id="532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7" idx="1"/>
            <a:endCxn id="532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0" idx="0"/>
            <a:endCxn id="43" idx="1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9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48" idx="2"/>
            <a:endCxn id="153" idx="2"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17" idx="2"/>
            <a:endCxn id="224" idx="2"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21" idx="2"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44" idx="2"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39" idx="0"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98" idx="0"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8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68" idx="2"/>
            <a:endCxn id="66" idx="1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7" idx="3"/>
            <a:endCxn id="53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532" idx="3"/>
            <a:endCxn id="9" idx="1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4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1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xmlns="" r:embed="rId70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711" idx="1"/>
            <a:endCxn id="40" idx="1"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2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4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393633" cy="68770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633" y="451544"/>
            <a:ext cx="6798367" cy="1960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433" y="2731486"/>
            <a:ext cx="6798768" cy="38260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9" y="2362154"/>
            <a:ext cx="82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  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3433" y="82212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모의해킹 위험평가 상세보고서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632174" cy="23825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385" y="1454653"/>
            <a:ext cx="7572615" cy="5403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08" y="3180522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/>
              <a:t>자산분석보고서</a:t>
            </a:r>
            <a:r>
              <a:rPr lang="en-US" altLang="ko-KR"/>
              <a:t>&gt;</a:t>
            </a:r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479956"/>
              </p:ext>
            </p:extLst>
          </p:nvPr>
        </p:nvGraphicFramePr>
        <p:xfrm>
          <a:off x="658585" y="354985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Worksheet" showAsIcon="1" r:id="rId5" imgW="914400" imgH="792360" progId="Excel.Sheet.12">
                  <p:embed/>
                </p:oleObj>
              </mc:Choice>
              <mc:Fallback>
                <p:oleObj name="Worksheet" showAsIcon="1" r:id="rId5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585" y="354985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8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771" y="2737200"/>
            <a:ext cx="4737200" cy="1383600"/>
          </a:xfrm>
        </p:spPr>
        <p:txBody>
          <a:bodyPr/>
          <a:lstStyle/>
          <a:p>
            <a:pPr latinLnBrk="0"/>
            <a:r>
              <a:rPr lang="en-US" altLang="ko-KR" kern="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Q&amp;A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0DB05A-50E8-45DD-86EC-C5A1894C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590514" y="1218102"/>
            <a:ext cx="4147456" cy="46593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58BCBE-F6A5-4B53-8EB8-E8652F8B7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2" name="Picture 4" descr="&amp;#39;마이데이터로 맞춤형 의료서비스&amp;#39;…NDS, &amp;#39;라이프월릿&amp;#39; 앱 출시 : 네이트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0" y="1570160"/>
            <a:ext cx="5483227" cy="4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27" y="1570160"/>
            <a:ext cx="2467453" cy="4386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/>
          <p:nvPr/>
        </p:nvPicPr>
        <p:blipFill>
          <a:blip r:embed="rId6"/>
          <a:stretch>
            <a:fillRect/>
          </a:stretch>
        </p:blipFill>
        <p:spPr>
          <a:xfrm>
            <a:off x="8541060" y="1504939"/>
            <a:ext cx="3284183" cy="44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95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941FE2-9382-4E89-A134-E9709EFFC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403" y="1198232"/>
            <a:ext cx="6915341" cy="55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WBS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9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4.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7F45B48B-6E7E-4FE7-B506-F6EE5158F7BD}"/>
              </a:ext>
            </a:extLst>
          </p:cNvPr>
          <p:cNvSpPr txBox="1"/>
          <p:nvPr/>
        </p:nvSpPr>
        <p:spPr>
          <a:xfrm>
            <a:off x="799999" y="4261300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</p:spTree>
    <p:extLst>
      <p:ext uri="{BB962C8B-B14F-4D97-AF65-F5344CB8AC3E}">
        <p14:creationId xmlns:p14="http://schemas.microsoft.com/office/powerpoint/2010/main" val="32346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3261</Words>
  <Application>Microsoft Office PowerPoint</Application>
  <PresentationFormat>와이드스크린</PresentationFormat>
  <Paragraphs>716</Paragraphs>
  <Slides>38</Slides>
  <Notes>35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2" baseType="lpstr">
      <vt:lpstr>Alata</vt:lpstr>
      <vt:lpstr>Anaheim</vt:lpstr>
      <vt:lpstr>Roboto Condensed Light</vt:lpstr>
      <vt:lpstr>Source Sans Pro</vt:lpstr>
      <vt:lpstr>넥슨Lv1고딕 OTF Bold</vt:lpstr>
      <vt:lpstr>맑은 고딕</vt:lpstr>
      <vt:lpstr>뫼비우스 Bold</vt:lpstr>
      <vt:lpstr>뫼비우스 Regular</vt:lpstr>
      <vt:lpstr>Arial</vt:lpstr>
      <vt:lpstr>Montserrat</vt:lpstr>
      <vt:lpstr>Wingdings</vt:lpstr>
      <vt:lpstr>Office 테마</vt:lpstr>
      <vt:lpstr>Healthcare Center Website by Slidesgo</vt:lpstr>
      <vt:lpstr>Worksheet</vt:lpstr>
      <vt:lpstr>PowerPoint 프레젠테이션</vt:lpstr>
      <vt:lpstr>PowerPoint 프레젠테이션</vt:lpstr>
      <vt:lpstr>프로젝트 목적</vt:lpstr>
      <vt:lpstr>1. 프로젝트 목적  </vt:lpstr>
      <vt:lpstr>프로젝트 구성원</vt:lpstr>
      <vt:lpstr>2. 프로젝트 구성원 </vt:lpstr>
      <vt:lpstr>프로젝트 WBS</vt:lpstr>
      <vt:lpstr>3. 프로젝트 WBS   </vt:lpstr>
      <vt:lpstr>작업내용</vt:lpstr>
      <vt:lpstr>4. 작업내용 - 서비스</vt:lpstr>
      <vt:lpstr>PowerPoint 프레젠테이션</vt:lpstr>
      <vt:lpstr>PowerPoint 프레젠테이션</vt:lpstr>
      <vt:lpstr>4. 작업내용 - 인프라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AWS Network Firewall</vt:lpstr>
      <vt:lpstr>PowerPoint 프레젠테이션</vt:lpstr>
      <vt:lpstr>PowerPoint 프레젠테이션</vt:lpstr>
      <vt:lpstr>PowerPoint 프레젠테이션</vt:lpstr>
      <vt:lpstr>클라우드 서비스 모니터링 대상 주제 선정</vt:lpstr>
      <vt:lpstr>CloudWatch 구성화면(예시)</vt:lpstr>
      <vt:lpstr>PowerPoint 프레젠테이션</vt:lpstr>
      <vt:lpstr>Inspector &amp; Security Hub</vt:lpstr>
      <vt:lpstr>PowerPoint 프레젠테이션</vt:lpstr>
      <vt:lpstr>PowerPoint 프레젠테이션</vt:lpstr>
      <vt:lpstr>향후 계획</vt:lpstr>
      <vt:lpstr>5. 향후 계획   </vt:lpstr>
      <vt:lpstr>PowerPoint 프레젠테이션</vt:lpstr>
      <vt:lpstr>PowerPoint 프레젠테이션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중간발표</dc:title>
  <dc:creator>user</dc:creator>
  <cp:lastModifiedBy>SangWoo Cho</cp:lastModifiedBy>
  <cp:revision>63</cp:revision>
  <dcterms:created xsi:type="dcterms:W3CDTF">2021-11-18T06:31:21Z</dcterms:created>
  <dcterms:modified xsi:type="dcterms:W3CDTF">2021-11-20T01:50:45Z</dcterms:modified>
</cp:coreProperties>
</file>